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0"/>
  </p:notesMasterIdLst>
  <p:sldIdLst>
    <p:sldId id="291" r:id="rId2"/>
    <p:sldId id="401" r:id="rId3"/>
    <p:sldId id="402" r:id="rId4"/>
    <p:sldId id="403" r:id="rId5"/>
    <p:sldId id="405" r:id="rId6"/>
    <p:sldId id="404" r:id="rId7"/>
    <p:sldId id="406" r:id="rId8"/>
    <p:sldId id="407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6700" autoAdjust="0"/>
  </p:normalViewPr>
  <p:slideViewPr>
    <p:cSldViewPr>
      <p:cViewPr varScale="1">
        <p:scale>
          <a:sx n="81" d="100"/>
          <a:sy n="81" d="100"/>
        </p:scale>
        <p:origin x="9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10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SQL</a:t>
            </a: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语言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3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en-US" altLang="zh-CN" sz="6000" b="1">
                <a:latin typeface="+mn-ea"/>
              </a:rPr>
              <a:t>SQL</a:t>
            </a:r>
            <a:r>
              <a:rPr lang="zh-CN" altLang="en-US" sz="6000" b="1">
                <a:latin typeface="+mn-ea"/>
              </a:rPr>
              <a:t>语言</a:t>
            </a: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F8C344-A73B-4B5B-A97A-3E5E9A564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4BA723-37F7-4526-B88B-6DBD8CBD6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字符串模糊查询</a:t>
            </a:r>
            <a:endParaRPr lang="en-US" altLang="zh-CN"/>
          </a:p>
          <a:p>
            <a:r>
              <a:rPr lang="zh-CN" altLang="en-US"/>
              <a:t>汇总</a:t>
            </a:r>
            <a:endParaRPr lang="en-US" altLang="zh-CN"/>
          </a:p>
          <a:p>
            <a:r>
              <a:rPr lang="zh-CN" altLang="en-US"/>
              <a:t>分页查询</a:t>
            </a:r>
            <a:endParaRPr lang="en-US" altLang="zh-CN"/>
          </a:p>
          <a:p>
            <a:pPr marL="400050" lvl="1" indent="0">
              <a:buNone/>
            </a:pPr>
            <a:r>
              <a:rPr lang="en-US" altLang="zh-CN"/>
              <a:t>select ename, sal from emp</a:t>
            </a:r>
            <a:br>
              <a:rPr lang="en-US" altLang="zh-CN"/>
            </a:br>
            <a:r>
              <a:rPr lang="en-US" altLang="zh-CN"/>
              <a:t>order by sal asc</a:t>
            </a:r>
            <a:br>
              <a:rPr lang="en-US" altLang="zh-CN"/>
            </a:br>
            <a:r>
              <a:rPr lang="en-US" altLang="zh-CN" b="1"/>
              <a:t>offset</a:t>
            </a:r>
            <a:r>
              <a:rPr lang="en-US" altLang="zh-CN"/>
              <a:t> 9 rows fetch </a:t>
            </a:r>
            <a:r>
              <a:rPr lang="en-US" altLang="zh-CN" b="1"/>
              <a:t>next</a:t>
            </a:r>
            <a:r>
              <a:rPr lang="en-US" altLang="zh-CN"/>
              <a:t> 3 rows only</a:t>
            </a:r>
          </a:p>
          <a:p>
            <a:r>
              <a:rPr lang="zh-CN" altLang="en-US"/>
              <a:t>连接</a:t>
            </a:r>
            <a:endParaRPr lang="en-US" altLang="zh-CN"/>
          </a:p>
          <a:p>
            <a:r>
              <a:rPr lang="zh-CN" altLang="en-US"/>
              <a:t>子查询</a:t>
            </a:r>
            <a:endParaRPr lang="en-US" altLang="zh-CN"/>
          </a:p>
          <a:p>
            <a:r>
              <a:rPr lang="zh-CN" altLang="en-US"/>
              <a:t>集合运算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785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4AE1F9-5C2B-4C50-BB0E-71EAED9D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建表与约束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DE46A8-49F9-40A4-98A6-9C56710E7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identity</a:t>
            </a:r>
            <a:r>
              <a:rPr lang="zh-CN" altLang="en-US"/>
              <a:t>属性</a:t>
            </a:r>
            <a:endParaRPr lang="en-US" altLang="zh-CN"/>
          </a:p>
          <a:p>
            <a:pPr marL="0" indent="0">
              <a:buNone/>
            </a:pPr>
            <a:r>
              <a:rPr lang="en-US" altLang="zh-CN" sz="2400"/>
              <a:t>create table tt(a int identity(10, 2), b int) </a:t>
            </a:r>
          </a:p>
          <a:p>
            <a:pPr marL="0" indent="0">
              <a:buNone/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说明：若省略参数，初始值和步长均为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</a:p>
          <a:p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约束</a:t>
            </a: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/>
              <a:t>create table emp1</a:t>
            </a:r>
          </a:p>
          <a:p>
            <a:pPr marL="0" indent="0">
              <a:buNone/>
            </a:pPr>
            <a:r>
              <a:rPr lang="en-US" altLang="zh-CN" sz="2400"/>
              <a:t>(   </a:t>
            </a:r>
          </a:p>
          <a:p>
            <a:pPr marL="0" indent="0">
              <a:buNone/>
            </a:pPr>
            <a:r>
              <a:rPr lang="en-US" altLang="zh-CN" sz="2400"/>
              <a:t>    empno numeric(4), ename varchar(20), deptno numeric(2),</a:t>
            </a:r>
          </a:p>
          <a:p>
            <a:pPr marL="0" indent="0">
              <a:buNone/>
            </a:pPr>
            <a:r>
              <a:rPr lang="en-US" altLang="zh-CN" sz="2400"/>
              <a:t>    constraint pk_emp1 primary key </a:t>
            </a:r>
            <a:r>
              <a:rPr lang="en-US" altLang="zh-CN" sz="2400" b="1"/>
              <a:t>nonclustered</a:t>
            </a:r>
            <a:r>
              <a:rPr lang="en-US" altLang="zh-CN" sz="2400"/>
              <a:t>(empno),</a:t>
            </a:r>
          </a:p>
          <a:p>
            <a:pPr marL="0" indent="0">
              <a:buNone/>
            </a:pPr>
            <a:r>
              <a:rPr lang="en-US" altLang="zh-CN" sz="2400"/>
              <a:t>    constraint fk_emp1 foreign key(deptno) </a:t>
            </a:r>
          </a:p>
          <a:p>
            <a:pPr marL="0" indent="0">
              <a:buNone/>
            </a:pPr>
            <a:r>
              <a:rPr lang="en-US" altLang="zh-CN" sz="2400"/>
              <a:t>    references dept(deptno) </a:t>
            </a:r>
            <a:r>
              <a:rPr lang="en-US" altLang="zh-CN" sz="2400" b="1"/>
              <a:t>on delete cascade on update cascade</a:t>
            </a:r>
          </a:p>
          <a:p>
            <a:pPr marL="0" indent="0">
              <a:buNone/>
            </a:pPr>
            <a:r>
              <a:rPr lang="en-US" altLang="zh-CN" sz="2400"/>
              <a:t> )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607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139D49-5089-4074-B6CD-94106496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字符串函数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55FA40-A4EE-4995-B9FF-0C7AE6452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cast(n as varchar)</a:t>
            </a:r>
          </a:p>
          <a:p>
            <a:r>
              <a:rPr lang="en-US" altLang="zh-CN"/>
              <a:t>concat, +</a:t>
            </a:r>
          </a:p>
          <a:p>
            <a:pPr marL="0" indent="0">
              <a:buNone/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+ 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需要先对非字符串值执行类型转换</a:t>
            </a: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/>
              <a:t>len</a:t>
            </a:r>
          </a:p>
          <a:p>
            <a:r>
              <a:rPr lang="en-US" altLang="zh-CN"/>
              <a:t>substring('abcdefgh', 3, 2)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1127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00EDBE-06F4-4E76-A71D-7699F9EDA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日期时间类型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50F84A6-7FFB-483C-AE35-2840B9795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datetime</a:t>
            </a:r>
          </a:p>
          <a:p>
            <a:r>
              <a:rPr lang="en-US" altLang="zh-CN"/>
              <a:t>datetimeoffset </a:t>
            </a:r>
          </a:p>
          <a:p>
            <a:pPr lvl="1"/>
            <a:r>
              <a:rPr lang="en-US" altLang="zh-CN"/>
              <a:t>1912-10-25 12:24:32.000 +10:00</a:t>
            </a:r>
            <a:r>
              <a:rPr lang="zh-CN" altLang="en-US"/>
              <a:t> </a:t>
            </a:r>
            <a:br>
              <a:rPr lang="zh-CN" altLang="en-US"/>
            </a:br>
            <a:br>
              <a:rPr lang="en-US" altLang="zh-CN"/>
            </a:b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4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0A8629-F128-476F-9CA1-68C5671A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日期时间函数</a:t>
            </a:r>
            <a:r>
              <a:rPr lang="en-US" altLang="zh-CN"/>
              <a:t>-</a:t>
            </a:r>
            <a:r>
              <a:rPr lang="zh-CN" altLang="en-US"/>
              <a:t>获取当前时间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1D7E86-B3EE-46D6-B0D6-4422C8AC3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getdate()</a:t>
            </a:r>
            <a:r>
              <a:rPr lang="zh-CN" altLang="en-US"/>
              <a:t>、 </a:t>
            </a:r>
            <a:r>
              <a:rPr lang="en-US" altLang="zh-CN"/>
              <a:t>current_timestamp</a:t>
            </a:r>
          </a:p>
          <a:p>
            <a:pPr lvl="1"/>
            <a:r>
              <a:rPr lang="zh-CN" altLang="en-US"/>
              <a:t>返回</a:t>
            </a:r>
            <a:r>
              <a:rPr lang="en-US" altLang="zh-CN"/>
              <a:t>datetime</a:t>
            </a:r>
            <a:r>
              <a:rPr lang="zh-CN" altLang="en-US"/>
              <a:t>类型</a:t>
            </a:r>
            <a:endParaRPr lang="en-US" altLang="zh-CN"/>
          </a:p>
          <a:p>
            <a:r>
              <a:rPr lang="en-US" altLang="zh-CN"/>
              <a:t>getUTCdate()</a:t>
            </a:r>
          </a:p>
          <a:p>
            <a:r>
              <a:rPr lang="en-US" altLang="zh-CN"/>
              <a:t>sysdatetime()</a:t>
            </a:r>
          </a:p>
          <a:p>
            <a:pPr lvl="1"/>
            <a:r>
              <a:rPr lang="zh-CN" altLang="en-US"/>
              <a:t>返回</a:t>
            </a:r>
            <a:r>
              <a:rPr lang="en-US" altLang="zh-CN"/>
              <a:t>datetime2</a:t>
            </a:r>
            <a:r>
              <a:rPr lang="zh-CN" altLang="en-US"/>
              <a:t>类型</a:t>
            </a:r>
            <a:br>
              <a:rPr lang="zh-CN" altLang="en-US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790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1BF49B-30D3-4B6D-8B3F-DDC153CF2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抽取指定部分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3CBB25-8CD9-4E74-B3C2-9D0785F62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datepart(</a:t>
            </a:r>
            <a:r>
              <a:rPr lang="en-US" altLang="zh-CN" i="1"/>
              <a:t>datepart</a:t>
            </a:r>
            <a:r>
              <a:rPr lang="en-US" altLang="zh-CN"/>
              <a:t>, </a:t>
            </a:r>
            <a:r>
              <a:rPr lang="en-US" altLang="zh-CN" i="1"/>
              <a:t>expr</a:t>
            </a:r>
            <a:r>
              <a:rPr lang="en-US" altLang="zh-CN"/>
              <a:t>)</a:t>
            </a:r>
          </a:p>
          <a:p>
            <a:pPr lvl="1"/>
            <a:r>
              <a:rPr lang="zh-CN" altLang="en-US"/>
              <a:t>其中的 </a:t>
            </a:r>
            <a:r>
              <a:rPr lang="en-US" altLang="zh-CN"/>
              <a:t>datepart </a:t>
            </a:r>
            <a:r>
              <a:rPr lang="zh-CN" altLang="en-US"/>
              <a:t>参数可以取值为 </a:t>
            </a:r>
            <a:r>
              <a:rPr lang="en-US" altLang="zh-CN"/>
              <a:t>year</a:t>
            </a:r>
            <a:r>
              <a:rPr lang="zh-CN" altLang="en-US"/>
              <a:t>、</a:t>
            </a:r>
            <a:r>
              <a:rPr lang="en-US" altLang="zh-CN"/>
              <a:t>month</a:t>
            </a:r>
            <a:r>
              <a:rPr lang="zh-CN" altLang="en-US"/>
              <a:t>、</a:t>
            </a:r>
            <a:r>
              <a:rPr lang="en-US" altLang="zh-CN"/>
              <a:t>day</a:t>
            </a:r>
            <a:r>
              <a:rPr lang="zh-CN" altLang="en-US"/>
              <a:t>、</a:t>
            </a:r>
            <a:r>
              <a:rPr lang="en-US" altLang="zh-CN"/>
              <a:t>week</a:t>
            </a:r>
            <a:r>
              <a:rPr lang="zh-CN" altLang="en-US"/>
              <a:t>、</a:t>
            </a:r>
            <a:r>
              <a:rPr lang="en-US" altLang="zh-CN"/>
              <a:t>weekday</a:t>
            </a:r>
            <a:r>
              <a:rPr lang="zh-CN" altLang="en-US"/>
              <a:t>、</a:t>
            </a:r>
            <a:r>
              <a:rPr lang="en-US" altLang="zh-CN"/>
              <a:t>hour</a:t>
            </a:r>
            <a:r>
              <a:rPr lang="zh-CN" altLang="en-US"/>
              <a:t>、</a:t>
            </a:r>
            <a:r>
              <a:rPr lang="en-US" altLang="zh-CN"/>
              <a:t>minute</a:t>
            </a:r>
            <a:r>
              <a:rPr lang="zh-CN" altLang="en-US"/>
              <a:t>、</a:t>
            </a:r>
            <a:r>
              <a:rPr lang="en-US" altLang="zh-CN"/>
              <a:t>second</a:t>
            </a:r>
            <a:r>
              <a:rPr lang="zh-CN" altLang="en-US"/>
              <a:t>、</a:t>
            </a:r>
            <a:r>
              <a:rPr lang="en-US" altLang="zh-CN"/>
              <a:t>millisecond</a:t>
            </a:r>
            <a:r>
              <a:rPr lang="zh-CN" altLang="en-US"/>
              <a:t>、</a:t>
            </a:r>
            <a:r>
              <a:rPr lang="en-US" altLang="zh-CN"/>
              <a:t>microsecond</a:t>
            </a:r>
            <a:r>
              <a:rPr lang="zh-CN" altLang="en-US"/>
              <a:t>、 </a:t>
            </a:r>
            <a:r>
              <a:rPr lang="en-US" altLang="zh-CN"/>
              <a:t>nanosecond</a:t>
            </a:r>
          </a:p>
          <a:p>
            <a:r>
              <a:rPr lang="en-US" altLang="zh-CN"/>
              <a:t>year(</a:t>
            </a:r>
            <a:r>
              <a:rPr lang="en-US" altLang="zh-CN" i="1"/>
              <a:t>date</a:t>
            </a:r>
            <a:r>
              <a:rPr lang="en-US" altLang="zh-CN"/>
              <a:t>)</a:t>
            </a:r>
            <a:r>
              <a:rPr lang="zh-CN" altLang="en-US"/>
              <a:t>、 </a:t>
            </a:r>
            <a:r>
              <a:rPr lang="en-US" altLang="zh-CN"/>
              <a:t>month(</a:t>
            </a:r>
            <a:r>
              <a:rPr lang="en-US" altLang="zh-CN" i="1"/>
              <a:t>date</a:t>
            </a:r>
            <a:r>
              <a:rPr lang="en-US" altLang="zh-CN"/>
              <a:t>)</a:t>
            </a:r>
            <a:r>
              <a:rPr lang="zh-CN" altLang="en-US"/>
              <a:t>、 </a:t>
            </a:r>
            <a:r>
              <a:rPr lang="en-US" altLang="zh-CN"/>
              <a:t>day(</a:t>
            </a:r>
            <a:r>
              <a:rPr lang="en-US" altLang="zh-CN" i="1"/>
              <a:t>date</a:t>
            </a:r>
            <a:r>
              <a:rPr lang="en-US" altLang="zh-CN"/>
              <a:t>) </a:t>
            </a:r>
            <a:br>
              <a:rPr lang="en-US" altLang="zh-CN"/>
            </a:br>
            <a:r>
              <a:rPr lang="en-US" altLang="zh-CN"/>
              <a:t>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8488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73BBE9-BCEA-4E76-8D33-12FDFD8B3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获取时间差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4E3502-D332-4828-A5FF-62D23494F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datediff(</a:t>
            </a:r>
            <a:r>
              <a:rPr lang="en-US" altLang="zh-CN" i="1"/>
              <a:t>datepart</a:t>
            </a:r>
            <a:r>
              <a:rPr lang="en-US" altLang="zh-CN"/>
              <a:t>, </a:t>
            </a:r>
            <a:r>
              <a:rPr lang="en-US" altLang="zh-CN" i="1"/>
              <a:t>startdate</a:t>
            </a:r>
            <a:r>
              <a:rPr lang="en-US" altLang="zh-CN"/>
              <a:t>, </a:t>
            </a:r>
            <a:r>
              <a:rPr lang="en-US" altLang="zh-CN" i="1"/>
              <a:t>enddate</a:t>
            </a:r>
            <a:r>
              <a:rPr lang="en-US" altLang="zh-CN"/>
              <a:t>)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456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</TotalTime>
  <Words>260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华文琥珀</vt:lpstr>
      <vt:lpstr>楷体</vt:lpstr>
      <vt:lpstr>幼圆</vt:lpstr>
      <vt:lpstr>Arial</vt:lpstr>
      <vt:lpstr>Century Gothic</vt:lpstr>
      <vt:lpstr>Consolas</vt:lpstr>
      <vt:lpstr>Times New Roman</vt:lpstr>
      <vt:lpstr>Office 主题​​</vt:lpstr>
      <vt:lpstr>3</vt:lpstr>
      <vt:lpstr>查询</vt:lpstr>
      <vt:lpstr>建表与约束</vt:lpstr>
      <vt:lpstr>字符串函数</vt:lpstr>
      <vt:lpstr>日期时间类型</vt:lpstr>
      <vt:lpstr>日期时间函数-获取当前时间</vt:lpstr>
      <vt:lpstr>抽取指定部分</vt:lpstr>
      <vt:lpstr>获取时间差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li aiwu</cp:lastModifiedBy>
  <cp:revision>390</cp:revision>
  <dcterms:created xsi:type="dcterms:W3CDTF">2015-08-21T10:03:15Z</dcterms:created>
  <dcterms:modified xsi:type="dcterms:W3CDTF">2022-12-11T23:33:37Z</dcterms:modified>
</cp:coreProperties>
</file>