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notesMasterIdLst>
    <p:notesMasterId r:id="rId22"/>
  </p:notesMasterIdLst>
  <p:sldIdLst>
    <p:sldId id="291" r:id="rId2"/>
    <p:sldId id="343" r:id="rId3"/>
    <p:sldId id="351" r:id="rId4"/>
    <p:sldId id="344" r:id="rId5"/>
    <p:sldId id="345" r:id="rId6"/>
    <p:sldId id="346" r:id="rId7"/>
    <p:sldId id="347" r:id="rId8"/>
    <p:sldId id="348" r:id="rId9"/>
    <p:sldId id="349" r:id="rId10"/>
    <p:sldId id="350" r:id="rId11"/>
    <p:sldId id="372" r:id="rId12"/>
    <p:sldId id="364" r:id="rId13"/>
    <p:sldId id="352" r:id="rId14"/>
    <p:sldId id="353" r:id="rId15"/>
    <p:sldId id="354" r:id="rId16"/>
    <p:sldId id="356" r:id="rId17"/>
    <p:sldId id="357" r:id="rId18"/>
    <p:sldId id="358" r:id="rId19"/>
    <p:sldId id="359" r:id="rId20"/>
    <p:sldId id="360" r:id="rId21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860" autoAdjust="0"/>
    <p:restoredTop sz="92600" autoAdjust="0"/>
  </p:normalViewPr>
  <p:slideViewPr>
    <p:cSldViewPr>
      <p:cViewPr varScale="1">
        <p:scale>
          <a:sx n="117" d="100"/>
          <a:sy n="117" d="100"/>
        </p:scale>
        <p:origin x="534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0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6B60062-98E4-4766-87C1-E1864411C65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00515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B60062-98E4-4766-87C1-E1864411C658}" type="slidenum">
              <a:rPr lang="en-US" altLang="zh-CN" smtClean="0"/>
              <a:pPr/>
              <a:t>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24527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zh-CN" dirty="0"/>
              <a:t>alter database law modify </a:t>
            </a:r>
            <a:r>
              <a:rPr lang="en-US" altLang="zh-CN" dirty="0" err="1"/>
              <a:t>filegroup</a:t>
            </a:r>
            <a:r>
              <a:rPr lang="en-US" altLang="zh-CN" dirty="0"/>
              <a:t> fg1 name=</a:t>
            </a:r>
            <a:r>
              <a:rPr lang="en-US" altLang="zh-CN" dirty="0" err="1"/>
              <a:t>fg</a:t>
            </a:r>
            <a:r>
              <a:rPr lang="en-US" altLang="zh-CN" dirty="0"/>
              <a:t> </a:t>
            </a:r>
          </a:p>
          <a:p>
            <a:r>
              <a:rPr lang="en-US" altLang="zh-CN" dirty="0"/>
              <a:t>alter database law remove file fg1_01 </a:t>
            </a:r>
          </a:p>
          <a:p>
            <a:r>
              <a:rPr lang="en-US" altLang="zh-CN" dirty="0"/>
              <a:t>alter database law remove </a:t>
            </a:r>
            <a:r>
              <a:rPr lang="en-US" altLang="zh-CN" dirty="0" err="1"/>
              <a:t>filegroup</a:t>
            </a:r>
            <a:r>
              <a:rPr lang="en-US" altLang="zh-CN" dirty="0"/>
              <a:t> fg1</a:t>
            </a:r>
          </a:p>
          <a:p>
            <a:r>
              <a:rPr lang="en-US" altLang="zh-CN" dirty="0"/>
              <a:t>alter database law modify </a:t>
            </a:r>
            <a:r>
              <a:rPr lang="en-US" altLang="zh-CN" dirty="0" err="1"/>
              <a:t>filegroup</a:t>
            </a:r>
            <a:r>
              <a:rPr lang="en-US" altLang="zh-CN" dirty="0"/>
              <a:t> </a:t>
            </a:r>
            <a:r>
              <a:rPr lang="en-US" altLang="zh-CN" dirty="0" err="1"/>
              <a:t>fg</a:t>
            </a:r>
            <a:r>
              <a:rPr lang="en-US" altLang="zh-CN" dirty="0"/>
              <a:t> default </a:t>
            </a:r>
          </a:p>
          <a:p>
            <a:r>
              <a:rPr lang="en-US" altLang="zh-CN" dirty="0"/>
              <a:t>alter database law modify file (name=newFG_01, size=10MB) </a:t>
            </a:r>
          </a:p>
          <a:p>
            <a:r>
              <a:rPr lang="en-US" altLang="zh-CN" dirty="0"/>
              <a:t>alter database law modify file(name=newFG_01,newname=newFG01) </a:t>
            </a:r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D270C633-CFDB-4B10-A69D-DB6D573113CD}" type="slidenum">
              <a:rPr lang="en-US" altLang="zh-CN" sz="1200"/>
              <a:pPr eaLnBrk="1" hangingPunct="1"/>
              <a:t>8</a:t>
            </a:fld>
            <a:endParaRPr lang="en-US" altLang="zh-CN" sz="1200"/>
          </a:p>
        </p:txBody>
      </p:sp>
    </p:spTree>
    <p:extLst>
      <p:ext uri="{BB962C8B-B14F-4D97-AF65-F5344CB8AC3E}">
        <p14:creationId xmlns:p14="http://schemas.microsoft.com/office/powerpoint/2010/main" val="30890800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备注占位符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/>
          </a:p>
        </p:txBody>
      </p:sp>
      <p:sp>
        <p:nvSpPr>
          <p:cNvPr id="13316" name="灯片编号占位符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4FFC1EC2-73A4-4230-91C5-6441904D1B23}" type="slidenum">
              <a:rPr lang="en-US" altLang="zh-CN" sz="1200"/>
              <a:pPr eaLnBrk="1" hangingPunct="1"/>
              <a:t>9</a:t>
            </a:fld>
            <a:endParaRPr lang="en-US" altLang="zh-CN" sz="1200"/>
          </a:p>
        </p:txBody>
      </p:sp>
    </p:spTree>
    <p:extLst>
      <p:ext uri="{BB962C8B-B14F-4D97-AF65-F5344CB8AC3E}">
        <p14:creationId xmlns:p14="http://schemas.microsoft.com/office/powerpoint/2010/main" val="41783510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备注占位符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/>
          </a:p>
        </p:txBody>
      </p:sp>
      <p:sp>
        <p:nvSpPr>
          <p:cNvPr id="14340" name="灯片编号占位符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809695A7-A2CD-4F90-A8D6-294D34161F02}" type="slidenum">
              <a:rPr lang="en-US" altLang="zh-CN" sz="1200"/>
              <a:pPr eaLnBrk="1" hangingPunct="1"/>
              <a:t>10</a:t>
            </a:fld>
            <a:endParaRPr lang="en-US" altLang="zh-CN" sz="1200"/>
          </a:p>
        </p:txBody>
      </p:sp>
    </p:spTree>
    <p:extLst>
      <p:ext uri="{BB962C8B-B14F-4D97-AF65-F5344CB8AC3E}">
        <p14:creationId xmlns:p14="http://schemas.microsoft.com/office/powerpoint/2010/main" val="1901847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623675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18"/>
          <p:cNvSpPr txBox="1"/>
          <p:nvPr userDrawn="1"/>
        </p:nvSpPr>
        <p:spPr>
          <a:xfrm>
            <a:off x="0" y="6451334"/>
            <a:ext cx="12192000" cy="34685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endParaRPr lang="zh-CN" altLang="en-US" sz="240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78098"/>
          </a:xfrm>
        </p:spPr>
        <p:txBody>
          <a:bodyPr/>
          <a:lstStyle>
            <a:lvl1pPr algn="l">
              <a:defRPr sz="3600" b="1" baseline="0">
                <a:solidFill>
                  <a:schemeClr val="tx2"/>
                </a:solidFill>
                <a:latin typeface="Consolas" panose="020B0609020204030204" pitchFamily="49" charset="0"/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980727"/>
            <a:ext cx="10972800" cy="5400599"/>
          </a:xfrm>
        </p:spPr>
        <p:txBody>
          <a:bodyPr/>
          <a:lstStyle>
            <a:lvl1pPr>
              <a:defRPr sz="2800" b="0" baseline="0">
                <a:solidFill>
                  <a:schemeClr val="tx2"/>
                </a:solidFill>
                <a:latin typeface="Consolas" panose="020B0609020204030204" pitchFamily="49" charset="0"/>
              </a:defRPr>
            </a:lvl1pPr>
            <a:lvl2pPr>
              <a:defRPr sz="2400" baseline="0">
                <a:solidFill>
                  <a:schemeClr val="tx2"/>
                </a:solidFill>
                <a:latin typeface="Consolas" panose="020B0609020204030204" pitchFamily="49" charset="0"/>
              </a:defRPr>
            </a:lvl2pPr>
            <a:lvl3pPr>
              <a:defRPr baseline="0">
                <a:solidFill>
                  <a:schemeClr val="tx2"/>
                </a:solidFill>
                <a:latin typeface="Consolas" panose="020B0609020204030204" pitchFamily="49" charset="0"/>
              </a:defRPr>
            </a:lvl3pPr>
            <a:lvl4pPr>
              <a:defRPr baseline="0">
                <a:solidFill>
                  <a:schemeClr val="tx2"/>
                </a:solidFill>
                <a:latin typeface="Consolas" panose="020B0609020204030204" pitchFamily="49" charset="0"/>
              </a:defRPr>
            </a:lvl4pPr>
            <a:lvl5pPr>
              <a:defRPr baseline="0">
                <a:solidFill>
                  <a:schemeClr val="tx2"/>
                </a:solidFill>
                <a:latin typeface="Consolas" panose="020B0609020204030204" pitchFamily="49" charset="0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cxnSp>
        <p:nvCxnSpPr>
          <p:cNvPr id="5" name="直接连接符 4"/>
          <p:cNvCxnSpPr/>
          <p:nvPr userDrawn="1"/>
        </p:nvCxnSpPr>
        <p:spPr>
          <a:xfrm>
            <a:off x="0" y="908720"/>
            <a:ext cx="1219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 userDrawn="1"/>
        </p:nvSpPr>
        <p:spPr>
          <a:xfrm>
            <a:off x="427174" y="6456838"/>
            <a:ext cx="27885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1600" b="1" kern="1200">
                <a:solidFill>
                  <a:schemeClr val="bg1"/>
                </a:solidFill>
                <a:latin typeface="+mn-ea"/>
                <a:ea typeface="+mn-ea"/>
                <a:cs typeface="+mn-cs"/>
              </a:rPr>
              <a:t>SQL Server</a:t>
            </a:r>
            <a:r>
              <a:rPr kumimoji="1" lang="zh-CN" altLang="en-US" sz="1600" b="1" kern="1200">
                <a:solidFill>
                  <a:schemeClr val="bg1"/>
                </a:solidFill>
                <a:latin typeface="+mn-ea"/>
                <a:ea typeface="+mn-ea"/>
                <a:cs typeface="+mn-cs"/>
              </a:rPr>
              <a:t>数据库系统实训</a:t>
            </a:r>
          </a:p>
        </p:txBody>
      </p:sp>
      <p:sp>
        <p:nvSpPr>
          <p:cNvPr id="7" name="文本框 6"/>
          <p:cNvSpPr txBox="1"/>
          <p:nvPr userDrawn="1"/>
        </p:nvSpPr>
        <p:spPr>
          <a:xfrm>
            <a:off x="10560495" y="6456825"/>
            <a:ext cx="11918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600" b="1">
                <a:solidFill>
                  <a:schemeClr val="bg1"/>
                </a:solidFill>
                <a:latin typeface="+mj-ea"/>
                <a:ea typeface="+mj-ea"/>
              </a:rPr>
              <a:t>4</a:t>
            </a:r>
            <a:r>
              <a:rPr lang="en-US" altLang="zh-CN" sz="1600" b="1">
                <a:solidFill>
                  <a:schemeClr val="bg1"/>
                </a:solidFill>
                <a:latin typeface="Consolas" panose="020B0609020204030204" pitchFamily="49" charset="0"/>
                <a:ea typeface="+mj-ea"/>
              </a:rPr>
              <a:t>-</a:t>
            </a:r>
            <a:fld id="{B7FADD6F-F12F-4751-A96D-F30E96A3BE8B}" type="slidenum">
              <a:rPr lang="zh-CN" altLang="en-US" sz="1600" b="1" smtClean="0">
                <a:solidFill>
                  <a:schemeClr val="bg1"/>
                </a:solidFill>
                <a:latin typeface="Consolas" panose="020B0609020204030204" pitchFamily="49" charset="0"/>
                <a:ea typeface="+mj-ea"/>
              </a:rPr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lang="zh-CN" altLang="en-US" sz="1600" b="1">
                <a:solidFill>
                  <a:schemeClr val="bg1"/>
                </a:solidFill>
                <a:latin typeface="Consolas" panose="020B0609020204030204" pitchFamily="49" charset="0"/>
                <a:ea typeface="+mj-ea"/>
              </a:rPr>
              <a:t> </a:t>
            </a:r>
          </a:p>
        </p:txBody>
      </p:sp>
      <p:sp>
        <p:nvSpPr>
          <p:cNvPr id="8" name="文本框 7"/>
          <p:cNvSpPr txBox="1"/>
          <p:nvPr userDrawn="1"/>
        </p:nvSpPr>
        <p:spPr>
          <a:xfrm>
            <a:off x="4799857" y="6455527"/>
            <a:ext cx="27363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600" b="1">
                <a:solidFill>
                  <a:schemeClr val="bg1"/>
                </a:solidFill>
                <a:latin typeface="+mj-ea"/>
                <a:ea typeface="+mj-ea"/>
              </a:rPr>
              <a:t>文件组及数据库体系结构</a:t>
            </a:r>
            <a:endParaRPr lang="zh-CN" altLang="en-US" sz="1600" b="1">
              <a:solidFill>
                <a:schemeClr val="bg1"/>
              </a:solidFill>
              <a:latin typeface="Consolas" panose="020B0609020204030204" pitchFamily="49" charset="0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5847101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994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sz="9600">
                <a:solidFill>
                  <a:srgbClr val="FF0000"/>
                </a:solidFill>
                <a:latin typeface="华文琥珀" panose="02010800040101010101" pitchFamily="2" charset="-122"/>
                <a:ea typeface="华文琥珀" panose="02010800040101010101" pitchFamily="2" charset="-122"/>
              </a:rPr>
              <a:t>4</a:t>
            </a:r>
            <a:endParaRPr lang="zh-CN" altLang="en-US" sz="9600">
              <a:solidFill>
                <a:srgbClr val="FF0000"/>
              </a:solidFill>
              <a:latin typeface="华文琥珀" panose="02010800040101010101" pitchFamily="2" charset="-122"/>
              <a:ea typeface="华文琥珀" panose="02010800040101010101" pitchFamily="2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43472" y="3501008"/>
            <a:ext cx="9577064" cy="1752600"/>
          </a:xfrm>
        </p:spPr>
        <p:txBody>
          <a:bodyPr/>
          <a:lstStyle/>
          <a:p>
            <a:r>
              <a:rPr lang="zh-CN" altLang="en-US" sz="6000" b="1" dirty="0">
                <a:latin typeface="+mn-ea"/>
              </a:rPr>
              <a:t>文件组及数据库</a:t>
            </a:r>
            <a:r>
              <a:rPr lang="zh-CN" altLang="en-US" sz="6000" b="1" dirty="0" smtClean="0">
                <a:latin typeface="+mn-ea"/>
              </a:rPr>
              <a:t>体系结构</a:t>
            </a:r>
            <a:endParaRPr lang="en-US" altLang="zh-CN" sz="6000" b="1" dirty="0" smtClean="0">
              <a:latin typeface="+mn-ea"/>
            </a:endParaRPr>
          </a:p>
          <a:p>
            <a:r>
              <a:rPr lang="en-US" altLang="zh-CN" sz="6000" b="1" dirty="0" smtClean="0">
                <a:latin typeface="+mn-ea"/>
              </a:rPr>
              <a:t>ftp://jm305-60</a:t>
            </a:r>
            <a:endParaRPr lang="zh-CN" altLang="en-US" sz="60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513603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标题 1"/>
          <p:cNvSpPr>
            <a:spLocks noGrp="1"/>
          </p:cNvSpPr>
          <p:nvPr>
            <p:ph type="title"/>
          </p:nvPr>
        </p:nvSpPr>
        <p:spPr>
          <a:xfrm>
            <a:off x="551384" y="116632"/>
            <a:ext cx="9640512" cy="720080"/>
          </a:xfrm>
        </p:spPr>
        <p:txBody>
          <a:bodyPr/>
          <a:lstStyle/>
          <a:p>
            <a:r>
              <a:rPr lang="zh-CN" altLang="en-US"/>
              <a:t>查询文件组及数据文件关系</a:t>
            </a:r>
          </a:p>
        </p:txBody>
      </p:sp>
      <p:sp>
        <p:nvSpPr>
          <p:cNvPr id="10243" name="内容占位符 2"/>
          <p:cNvSpPr>
            <a:spLocks noGrp="1"/>
          </p:cNvSpPr>
          <p:nvPr>
            <p:ph idx="1"/>
          </p:nvPr>
        </p:nvSpPr>
        <p:spPr>
          <a:xfrm>
            <a:off x="695400" y="1052736"/>
            <a:ext cx="10945216" cy="5328592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1&gt; select </a:t>
            </a:r>
            <a:r>
              <a:rPr lang="en-US" altLang="zh-CN" sz="2400" dirty="0" err="1">
                <a:latin typeface="楷体" panose="02010609060101010101" pitchFamily="49" charset="-122"/>
                <a:ea typeface="楷体" panose="02010609060101010101" pitchFamily="49" charset="-122"/>
              </a:rPr>
              <a:t>filegroup_name</a:t>
            </a: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en-US" altLang="zh-CN" sz="2400" dirty="0" err="1">
                <a:latin typeface="楷体" panose="02010609060101010101" pitchFamily="49" charset="-122"/>
                <a:ea typeface="楷体" panose="02010609060101010101" pitchFamily="49" charset="-122"/>
              </a:rPr>
              <a:t>data_space_id</a:t>
            </a: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) </a:t>
            </a:r>
            <a:r>
              <a:rPr lang="en-US" altLang="zh-CN" sz="2400" dirty="0" err="1">
                <a:latin typeface="楷体" panose="02010609060101010101" pitchFamily="49" charset="-122"/>
                <a:ea typeface="楷体" panose="02010609060101010101" pitchFamily="49" charset="-122"/>
              </a:rPr>
              <a:t>fg_name</a:t>
            </a: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,</a:t>
            </a:r>
          </a:p>
          <a:p>
            <a:pPr marL="0" indent="0">
              <a:buNone/>
            </a:pP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2&gt;        name,</a:t>
            </a:r>
          </a:p>
          <a:p>
            <a:pPr marL="0" indent="0">
              <a:buNone/>
            </a:pP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3&gt;        size*8192/1024/1024 as "size(MB)"</a:t>
            </a:r>
          </a:p>
          <a:p>
            <a:pPr marL="0" indent="0">
              <a:buNone/>
            </a:pP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4&gt; from </a:t>
            </a:r>
            <a:r>
              <a:rPr lang="en-US" altLang="zh-CN" sz="2400" dirty="0" err="1">
                <a:latin typeface="楷体" panose="02010609060101010101" pitchFamily="49" charset="-122"/>
                <a:ea typeface="楷体" panose="02010609060101010101" pitchFamily="49" charset="-122"/>
              </a:rPr>
              <a:t>sys.database_files</a:t>
            </a:r>
            <a:endParaRPr lang="en-US" altLang="zh-CN" sz="24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5&gt; where type=0</a:t>
            </a:r>
          </a:p>
          <a:p>
            <a:pPr marL="0" indent="0">
              <a:buNone/>
            </a:pP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6&gt; go</a:t>
            </a:r>
          </a:p>
          <a:p>
            <a:pPr marL="0" indent="0">
              <a:buNone/>
            </a:pPr>
            <a:r>
              <a:rPr lang="en-US" altLang="zh-CN" sz="2400" dirty="0" err="1">
                <a:latin typeface="楷体" panose="02010609060101010101" pitchFamily="49" charset="-122"/>
                <a:ea typeface="楷体" panose="02010609060101010101" pitchFamily="49" charset="-122"/>
              </a:rPr>
              <a:t>Fg_name</a:t>
            </a: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    name       size(MB)</a:t>
            </a:r>
          </a:p>
          <a:p>
            <a:pPr marL="0" indent="0">
              <a:buNone/>
            </a:pP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---------- ---------- -----------</a:t>
            </a:r>
          </a:p>
          <a:p>
            <a:pPr marL="0" indent="0">
              <a:buNone/>
            </a:pP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PRIMARY    law                  4</a:t>
            </a:r>
          </a:p>
          <a:p>
            <a:pPr marL="0" indent="0">
              <a:buNone/>
            </a:pP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fg1        fg1_01               5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64C7381-57CA-43BC-9DFB-33AF664FBF6A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10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2979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D320B-AFF9-41C9-BFD4-C8CC1C058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主要目录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1F4076-9A5D-4211-A8A3-0336DF09FB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dirty="0"/>
              <a:t>C:\Program Files\Microsoft SQL Server\MSSQL15.MSSQLSERVER\MSSQL</a:t>
            </a:r>
          </a:p>
          <a:p>
            <a:pPr lvl="1"/>
            <a:r>
              <a:rPr lang="en-US" altLang="zh-CN" sz="2000" dirty="0" err="1"/>
              <a:t>Binn</a:t>
            </a:r>
            <a:r>
              <a:rPr lang="zh-CN" altLang="en-US" sz="2000" dirty="0"/>
              <a:t>：服务器可执行文件</a:t>
            </a:r>
            <a:r>
              <a:rPr lang="en-US" altLang="zh-CN" sz="2000" dirty="0"/>
              <a:t>(sqlservr.exe)</a:t>
            </a:r>
            <a:r>
              <a:rPr lang="zh-CN" altLang="en-US" sz="2000" dirty="0"/>
              <a:t>及</a:t>
            </a:r>
            <a:r>
              <a:rPr lang="en-US" altLang="zh-CN" sz="2000" dirty="0" err="1"/>
              <a:t>dll</a:t>
            </a:r>
            <a:r>
              <a:rPr lang="zh-CN" altLang="en-US" sz="2000" dirty="0"/>
              <a:t>文件</a:t>
            </a:r>
            <a:endParaRPr lang="en-US" altLang="zh-CN" sz="2000" dirty="0"/>
          </a:p>
          <a:p>
            <a:pPr lvl="1"/>
            <a:r>
              <a:rPr lang="en-US" altLang="zh-CN" sz="2000" dirty="0"/>
              <a:t>DATA</a:t>
            </a:r>
            <a:r>
              <a:rPr lang="zh-CN" altLang="en-US" sz="2000" dirty="0"/>
              <a:t>：数据目录</a:t>
            </a:r>
            <a:endParaRPr lang="en-US" altLang="zh-CN" sz="2000" dirty="0"/>
          </a:p>
          <a:p>
            <a:pPr lvl="1"/>
            <a:r>
              <a:rPr lang="en-US" altLang="zh-CN" sz="2000" dirty="0"/>
              <a:t>Log</a:t>
            </a:r>
            <a:r>
              <a:rPr lang="zh-CN" altLang="en-US" sz="2000" dirty="0"/>
              <a:t>：事件日志</a:t>
            </a:r>
            <a:endParaRPr lang="en-US" altLang="zh-CN" sz="2000" dirty="0"/>
          </a:p>
          <a:p>
            <a:r>
              <a:rPr lang="en-US" altLang="zh-CN" sz="2000" dirty="0"/>
              <a:t>C:\Program Files\Microsoft SQL Server\Client SDK\ODBC\170\Tools\</a:t>
            </a:r>
            <a:r>
              <a:rPr lang="en-US" altLang="zh-CN" sz="2000" dirty="0" err="1"/>
              <a:t>Binn</a:t>
            </a:r>
            <a:endParaRPr lang="en-US" altLang="zh-CN" sz="2000" dirty="0"/>
          </a:p>
          <a:p>
            <a:pPr lvl="1"/>
            <a:r>
              <a:rPr lang="en-US" altLang="zh-CN" sz="1600" dirty="0"/>
              <a:t>bcp.exe</a:t>
            </a:r>
          </a:p>
          <a:p>
            <a:pPr lvl="1"/>
            <a:r>
              <a:rPr lang="en-US" altLang="zh-CN" sz="1600" dirty="0"/>
              <a:t>sqlcmd.exe</a:t>
            </a:r>
          </a:p>
          <a:p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0722994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服务器错误日志文件</a:t>
            </a:r>
          </a:p>
        </p:txBody>
      </p:sp>
      <p:sp>
        <p:nvSpPr>
          <p:cNvPr id="1536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200"/>
              <a:t>…\Microsoft SQL Server\MSSQL10.MSSQLSERVER\MSSQL\Log</a:t>
            </a:r>
          </a:p>
          <a:p>
            <a:r>
              <a:rPr lang="zh-CN" altLang="en-US" sz="2400"/>
              <a:t>服务器启动时，会创建新的错误日志文件</a:t>
            </a:r>
            <a:r>
              <a:rPr lang="en-US" altLang="zh-CN" sz="2400"/>
              <a:t>ERRORLOG</a:t>
            </a:r>
            <a:r>
              <a:rPr lang="zh-CN" altLang="en-US" sz="2400"/>
              <a:t>，上一次的</a:t>
            </a:r>
            <a:r>
              <a:rPr lang="en-US" altLang="zh-CN" sz="2400"/>
              <a:t>ERRORLOG </a:t>
            </a:r>
            <a:r>
              <a:rPr lang="zh-CN" altLang="en-US" sz="2400"/>
              <a:t>被重命名为</a:t>
            </a:r>
            <a:r>
              <a:rPr lang="en-US" altLang="zh-CN" sz="2400"/>
              <a:t>ERRORLOG.1 </a:t>
            </a:r>
            <a:r>
              <a:rPr lang="zh-CN" altLang="en-US" sz="2400"/>
              <a:t>，</a:t>
            </a:r>
            <a:r>
              <a:rPr lang="en-US" altLang="zh-CN" sz="2400"/>
              <a:t>ERRORLOG.1 </a:t>
            </a:r>
            <a:r>
              <a:rPr lang="zh-CN" altLang="en-US" sz="2400"/>
              <a:t>被重命名为</a:t>
            </a:r>
            <a:r>
              <a:rPr lang="en-US" altLang="zh-CN" sz="2400"/>
              <a:t>ERRORLOG.2 </a:t>
            </a:r>
            <a:r>
              <a:rPr lang="zh-CN" altLang="en-US" sz="2400"/>
              <a:t>， 依此类推， 一直到</a:t>
            </a:r>
            <a:r>
              <a:rPr lang="en-US" altLang="zh-CN" sz="2400"/>
              <a:t>ERRORLOG.5 </a:t>
            </a:r>
            <a:r>
              <a:rPr lang="zh-CN" altLang="en-US" sz="2400"/>
              <a:t>被重命名为</a:t>
            </a:r>
            <a:r>
              <a:rPr lang="en-US" altLang="zh-CN" sz="2400"/>
              <a:t>ERRORLOG.6</a:t>
            </a:r>
            <a:r>
              <a:rPr lang="zh-CN" altLang="en-US" sz="2400"/>
              <a:t>，而</a:t>
            </a:r>
            <a:r>
              <a:rPr lang="en-US" altLang="zh-CN" sz="2400"/>
              <a:t>ERRORLOG.6 </a:t>
            </a:r>
            <a:r>
              <a:rPr lang="zh-CN" altLang="en-US" sz="2400"/>
              <a:t>被删除，这样，错误日志最多保留</a:t>
            </a:r>
            <a:r>
              <a:rPr lang="en-US" altLang="zh-CN" sz="2400"/>
              <a:t>6 </a:t>
            </a:r>
            <a:r>
              <a:rPr lang="zh-CN" altLang="en-US" sz="2400"/>
              <a:t>个备份。</a:t>
            </a:r>
            <a:endParaRPr lang="en-US" altLang="zh-CN" sz="2400"/>
          </a:p>
          <a:p>
            <a:r>
              <a:rPr lang="en-US" altLang="zh-CN" sz="2400"/>
              <a:t>Management Studio</a:t>
            </a:r>
            <a:r>
              <a:rPr lang="zh-CN" altLang="en-US" sz="2400"/>
              <a:t>，“管理” </a:t>
            </a:r>
            <a:r>
              <a:rPr lang="en-US" altLang="zh-CN" sz="2400"/>
              <a:t>-&gt;</a:t>
            </a:r>
            <a:r>
              <a:rPr lang="zh-CN" altLang="en-US" sz="2400"/>
              <a:t>“</a:t>
            </a:r>
            <a:r>
              <a:rPr lang="en-US" altLang="zh-CN" sz="2400"/>
              <a:t>SQL Server </a:t>
            </a:r>
            <a:r>
              <a:rPr lang="zh-CN" altLang="en-US" sz="2400"/>
              <a:t>日志”中查看其内容。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3AFBF25B-4C2D-4C15-8365-A61E456B7B7A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12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73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系统数据库及其功能</a:t>
            </a:r>
          </a:p>
        </p:txBody>
      </p:sp>
      <p:sp>
        <p:nvSpPr>
          <p:cNvPr id="3075" name="内容占位符 2"/>
          <p:cNvSpPr>
            <a:spLocks noGrp="1"/>
          </p:cNvSpPr>
          <p:nvPr>
            <p:ph idx="1"/>
          </p:nvPr>
        </p:nvSpPr>
        <p:spPr>
          <a:xfrm>
            <a:off x="767408" y="1124745"/>
            <a:ext cx="10814992" cy="5184576"/>
          </a:xfrm>
        </p:spPr>
        <p:txBody>
          <a:bodyPr/>
          <a:lstStyle/>
          <a:p>
            <a:r>
              <a:rPr lang="en-US" altLang="zh-CN" dirty="0"/>
              <a:t>master</a:t>
            </a:r>
          </a:p>
          <a:p>
            <a:pPr lvl="1"/>
            <a:r>
              <a:rPr lang="zh-CN" altLang="en-US" dirty="0"/>
              <a:t>存储服务器层面的系统信息</a:t>
            </a:r>
            <a:endParaRPr lang="en-US" altLang="zh-CN" dirty="0"/>
          </a:p>
          <a:p>
            <a:r>
              <a:rPr lang="en-US" altLang="zh-CN" dirty="0" err="1"/>
              <a:t>msdb</a:t>
            </a:r>
            <a:endParaRPr lang="en-US" altLang="zh-CN" dirty="0"/>
          </a:p>
          <a:p>
            <a:pPr lvl="1"/>
            <a:r>
              <a:rPr lang="zh-CN" altLang="en-US" dirty="0"/>
              <a:t>存储自动作业所需的配置数据</a:t>
            </a:r>
            <a:endParaRPr lang="en-US" altLang="zh-CN" dirty="0"/>
          </a:p>
          <a:p>
            <a:r>
              <a:rPr lang="en-US" altLang="zh-CN" dirty="0" err="1"/>
              <a:t>tempdb</a:t>
            </a:r>
            <a:endParaRPr lang="en-US" altLang="zh-CN" dirty="0"/>
          </a:p>
          <a:p>
            <a:pPr lvl="1"/>
            <a:r>
              <a:rPr lang="zh-CN" altLang="en-US" dirty="0"/>
              <a:t>存储所有数据库产生的临时数据及多版本数据</a:t>
            </a:r>
            <a:endParaRPr lang="en-US" altLang="zh-CN" dirty="0"/>
          </a:p>
          <a:p>
            <a:r>
              <a:rPr lang="en-US" altLang="zh-CN" dirty="0"/>
              <a:t>model</a:t>
            </a:r>
          </a:p>
          <a:p>
            <a:pPr lvl="1"/>
            <a:r>
              <a:rPr lang="zh-CN" altLang="en-US" dirty="0"/>
              <a:t>新建数据库的模版数据库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E9F5144-F7D8-4C38-AC7B-BA36A344A221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13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5513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/>
              <a:t>构成数据库的文件</a:t>
            </a:r>
            <a:r>
              <a:rPr lang="en-US" altLang="zh-CN"/>
              <a:t>-</a:t>
            </a:r>
            <a:r>
              <a:rPr lang="zh-CN" altLang="en-US"/>
              <a:t>数据目录</a:t>
            </a:r>
          </a:p>
        </p:txBody>
      </p:sp>
      <p:sp>
        <p:nvSpPr>
          <p:cNvPr id="4099" name="内容占位符 2"/>
          <p:cNvSpPr>
            <a:spLocks noGrp="1"/>
          </p:cNvSpPr>
          <p:nvPr>
            <p:ph idx="1"/>
          </p:nvPr>
        </p:nvSpPr>
        <p:spPr>
          <a:xfrm>
            <a:off x="839416" y="1052736"/>
            <a:ext cx="9371384" cy="5329015"/>
          </a:xfrm>
        </p:spPr>
        <p:txBody>
          <a:bodyPr/>
          <a:lstStyle/>
          <a:p>
            <a:pPr eaLnBrk="1" hangingPunct="1"/>
            <a:r>
              <a:rPr lang="zh-CN" altLang="en-US" dirty="0"/>
              <a:t>数据文件</a:t>
            </a:r>
            <a:endParaRPr lang="en-US" altLang="zh-CN" dirty="0"/>
          </a:p>
          <a:p>
            <a:pPr eaLnBrk="1" hangingPunct="1"/>
            <a:r>
              <a:rPr lang="zh-CN" altLang="en-US" dirty="0"/>
              <a:t>重做文件</a:t>
            </a: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B822CA88-C576-48BC-8FC5-6B5D51D6329A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14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2917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重做文件的组织</a:t>
            </a:r>
          </a:p>
        </p:txBody>
      </p:sp>
      <p:sp>
        <p:nvSpPr>
          <p:cNvPr id="5123" name="内容占位符 2"/>
          <p:cNvSpPr>
            <a:spLocks noGrp="1"/>
          </p:cNvSpPr>
          <p:nvPr>
            <p:ph idx="1"/>
          </p:nvPr>
        </p:nvSpPr>
        <p:spPr>
          <a:xfrm>
            <a:off x="767408" y="1124744"/>
            <a:ext cx="9443392" cy="5001419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altLang="zh-CN"/>
              <a:t>SQL Server</a:t>
            </a:r>
            <a:r>
              <a:rPr lang="zh-CN" altLang="en-US"/>
              <a:t>把所有日志文件当作一个连续的文件看待，多个日志文件之间并不存在镜像关系，也没有重做日志组的概念。</a:t>
            </a:r>
            <a:endParaRPr lang="en-US" altLang="zh-CN"/>
          </a:p>
          <a:p>
            <a:pPr>
              <a:spcBef>
                <a:spcPts val="1200"/>
              </a:spcBef>
            </a:pPr>
            <a:r>
              <a:rPr lang="zh-CN" altLang="en-US"/>
              <a:t>对数据库添加重做日志文件时，可以如同</a:t>
            </a:r>
            <a:r>
              <a:rPr lang="en-US" altLang="zh-CN"/>
              <a:t>SQL  Server</a:t>
            </a:r>
            <a:r>
              <a:rPr lang="zh-CN" altLang="en-US"/>
              <a:t>数据库的数据文件一样指定初始大小以及增长率、最大大小等属性</a:t>
            </a:r>
            <a:endParaRPr lang="en-US" altLang="zh-CN"/>
          </a:p>
          <a:p>
            <a:pPr>
              <a:spcBef>
                <a:spcPts val="1200"/>
              </a:spcBef>
            </a:pPr>
            <a:r>
              <a:rPr lang="en-US" altLang="zh-CN"/>
              <a:t>SQL Server</a:t>
            </a:r>
            <a:r>
              <a:rPr lang="zh-CN" altLang="en-US"/>
              <a:t>的重做日志文件除了重做数据外，还包含了回滚一个事务所需的</a:t>
            </a:r>
            <a:r>
              <a:rPr lang="en-US" altLang="zh-CN"/>
              <a:t>undo</a:t>
            </a:r>
            <a:r>
              <a:rPr lang="zh-CN" altLang="en-US"/>
              <a:t>数据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DC65764F-045D-45D9-8D38-0E5AFAFFB784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15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2280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创建数据库</a:t>
            </a:r>
          </a:p>
        </p:txBody>
      </p:sp>
      <p:sp>
        <p:nvSpPr>
          <p:cNvPr id="7171" name="内容占位符 2"/>
          <p:cNvSpPr>
            <a:spLocks noGrp="1"/>
          </p:cNvSpPr>
          <p:nvPr>
            <p:ph idx="1"/>
          </p:nvPr>
        </p:nvSpPr>
        <p:spPr>
          <a:xfrm>
            <a:off x="609600" y="980728"/>
            <a:ext cx="10972800" cy="5400600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/>
              <a:t>if </a:t>
            </a:r>
            <a:r>
              <a:rPr lang="en-US" altLang="zh-CN" dirty="0" err="1"/>
              <a:t>db_id</a:t>
            </a:r>
            <a:r>
              <a:rPr lang="en-US" altLang="zh-CN" dirty="0"/>
              <a:t>('sales') is not null </a:t>
            </a:r>
          </a:p>
          <a:p>
            <a:pPr marL="0" indent="0">
              <a:buNone/>
            </a:pPr>
            <a:r>
              <a:rPr lang="en-US" altLang="zh-CN" dirty="0"/>
              <a:t>drop database sales </a:t>
            </a:r>
          </a:p>
          <a:p>
            <a:pPr marL="0" indent="0">
              <a:buNone/>
            </a:pPr>
            <a:r>
              <a:rPr lang="en-US" altLang="zh-CN" dirty="0"/>
              <a:t>go </a:t>
            </a:r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67FAFB92-9B42-46DD-A054-97545D017EC8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16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5797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标题 1"/>
          <p:cNvSpPr>
            <a:spLocks noGrp="1"/>
          </p:cNvSpPr>
          <p:nvPr>
            <p:ph type="title"/>
          </p:nvPr>
        </p:nvSpPr>
        <p:spPr>
          <a:xfrm>
            <a:off x="551384" y="116632"/>
            <a:ext cx="9659416" cy="720079"/>
          </a:xfrm>
        </p:spPr>
        <p:txBody>
          <a:bodyPr/>
          <a:lstStyle/>
          <a:p>
            <a:r>
              <a:rPr lang="zh-CN" altLang="en-US"/>
              <a:t>创建数据库</a:t>
            </a:r>
            <a:r>
              <a:rPr lang="en-US" altLang="zh-CN"/>
              <a:t>(</a:t>
            </a:r>
            <a:r>
              <a:rPr lang="zh-CN" altLang="en-US"/>
              <a:t>续</a:t>
            </a:r>
            <a:r>
              <a:rPr lang="en-US" altLang="zh-CN"/>
              <a:t>)</a:t>
            </a:r>
            <a:endParaRPr lang="zh-CN" altLang="en-US"/>
          </a:p>
        </p:txBody>
      </p:sp>
      <p:sp>
        <p:nvSpPr>
          <p:cNvPr id="8195" name="内容占位符 2"/>
          <p:cNvSpPr>
            <a:spLocks noGrp="1"/>
          </p:cNvSpPr>
          <p:nvPr>
            <p:ph idx="1"/>
          </p:nvPr>
        </p:nvSpPr>
        <p:spPr>
          <a:xfrm>
            <a:off x="695400" y="1052736"/>
            <a:ext cx="9515400" cy="5073428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1800" dirty="0"/>
              <a:t>create database sales</a:t>
            </a:r>
          </a:p>
          <a:p>
            <a:pPr marL="0" indent="0">
              <a:buNone/>
            </a:pPr>
            <a:r>
              <a:rPr lang="en-US" altLang="zh-CN" sz="1800" dirty="0"/>
              <a:t>on primary  </a:t>
            </a:r>
          </a:p>
          <a:p>
            <a:pPr marL="0" indent="0">
              <a:buNone/>
            </a:pPr>
            <a:r>
              <a:rPr lang="en-US" altLang="zh-CN" sz="1800" dirty="0"/>
              <a:t>( </a:t>
            </a:r>
          </a:p>
          <a:p>
            <a:pPr marL="0" indent="0">
              <a:buNone/>
            </a:pPr>
            <a:r>
              <a:rPr lang="en-US" altLang="zh-CN" sz="1800" dirty="0"/>
              <a:t>name=SalePri01_dat, </a:t>
            </a:r>
          </a:p>
          <a:p>
            <a:pPr marL="0" indent="0">
              <a:buNone/>
            </a:pPr>
            <a:r>
              <a:rPr lang="en-US" altLang="zh-CN" sz="1800" dirty="0"/>
              <a:t>filename='e:\</a:t>
            </a:r>
            <a:r>
              <a:rPr lang="en-US" altLang="zh-CN" sz="1800" dirty="0" err="1"/>
              <a:t>sqldata</a:t>
            </a:r>
            <a:r>
              <a:rPr lang="en-US" altLang="zh-CN" sz="1800" dirty="0"/>
              <a:t>\sales\SalePri01_dat.mdf',</a:t>
            </a:r>
            <a:endParaRPr lang="zh-CN" altLang="en-US" sz="1800" dirty="0"/>
          </a:p>
          <a:p>
            <a:pPr marL="0" indent="0">
              <a:buNone/>
            </a:pPr>
            <a:r>
              <a:rPr lang="en-US" altLang="zh-CN" sz="1800" dirty="0"/>
              <a:t>size=30, </a:t>
            </a:r>
          </a:p>
          <a:p>
            <a:pPr marL="0" indent="0">
              <a:buNone/>
            </a:pPr>
            <a:r>
              <a:rPr lang="en-US" altLang="zh-CN" sz="1800" dirty="0" err="1"/>
              <a:t>maxsize</a:t>
            </a:r>
            <a:r>
              <a:rPr lang="en-US" altLang="zh-CN" sz="1800" dirty="0"/>
              <a:t>=100, </a:t>
            </a:r>
          </a:p>
          <a:p>
            <a:pPr marL="0" indent="0">
              <a:buNone/>
            </a:pPr>
            <a:r>
              <a:rPr lang="en-US" altLang="zh-CN" sz="1800" dirty="0" err="1"/>
              <a:t>filegrowth</a:t>
            </a:r>
            <a:r>
              <a:rPr lang="en-US" altLang="zh-CN" sz="1800" dirty="0"/>
              <a:t>=15% </a:t>
            </a:r>
          </a:p>
          <a:p>
            <a:pPr marL="0" indent="0">
              <a:buNone/>
            </a:pPr>
            <a:r>
              <a:rPr lang="en-US" altLang="zh-CN" sz="1800" dirty="0"/>
              <a:t>), </a:t>
            </a:r>
          </a:p>
          <a:p>
            <a:pPr marL="0" indent="0">
              <a:buNone/>
            </a:pPr>
            <a:r>
              <a:rPr lang="en-US" altLang="zh-CN" sz="1800" dirty="0"/>
              <a:t>( </a:t>
            </a:r>
          </a:p>
          <a:p>
            <a:pPr marL="0" indent="0">
              <a:buNone/>
            </a:pPr>
            <a:r>
              <a:rPr lang="en-US" altLang="zh-CN" sz="1800" dirty="0"/>
              <a:t>name=SalePri02_dat, </a:t>
            </a:r>
          </a:p>
          <a:p>
            <a:pPr marL="0" indent="0">
              <a:buNone/>
            </a:pPr>
            <a:r>
              <a:rPr lang="en-US" altLang="zh-CN" sz="1800" dirty="0"/>
              <a:t>filename='e:\</a:t>
            </a:r>
            <a:r>
              <a:rPr lang="en-US" altLang="zh-CN" sz="1800" dirty="0" err="1"/>
              <a:t>sqldata</a:t>
            </a:r>
            <a:r>
              <a:rPr lang="en-US" altLang="zh-CN" sz="1800" dirty="0"/>
              <a:t>\sales\SalePri02_dat.ndf', </a:t>
            </a:r>
          </a:p>
          <a:p>
            <a:pPr marL="0" indent="0">
              <a:buNone/>
            </a:pPr>
            <a:r>
              <a:rPr lang="en-US" altLang="zh-CN" sz="1800" dirty="0"/>
              <a:t>size=10, </a:t>
            </a:r>
          </a:p>
          <a:p>
            <a:pPr marL="0" indent="0">
              <a:buNone/>
            </a:pPr>
            <a:r>
              <a:rPr lang="en-US" altLang="zh-CN" sz="1800" dirty="0" err="1"/>
              <a:t>filegrowth</a:t>
            </a:r>
            <a:r>
              <a:rPr lang="en-US" altLang="zh-CN" sz="1800" dirty="0"/>
              <a:t>=5 </a:t>
            </a:r>
          </a:p>
          <a:p>
            <a:pPr marL="0" indent="0">
              <a:buNone/>
            </a:pPr>
            <a:r>
              <a:rPr lang="en-US" altLang="zh-CN" sz="1800" dirty="0"/>
              <a:t>), </a:t>
            </a:r>
            <a:endParaRPr lang="zh-CN" altLang="en-US" sz="18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7FD845AE-9530-4EC5-9FD6-4546A131B8A4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17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144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标题 1"/>
          <p:cNvSpPr>
            <a:spLocks noGrp="1"/>
          </p:cNvSpPr>
          <p:nvPr>
            <p:ph type="title"/>
          </p:nvPr>
        </p:nvSpPr>
        <p:spPr>
          <a:xfrm>
            <a:off x="623392" y="116633"/>
            <a:ext cx="9587408" cy="719982"/>
          </a:xfrm>
        </p:spPr>
        <p:txBody>
          <a:bodyPr/>
          <a:lstStyle/>
          <a:p>
            <a:r>
              <a:rPr lang="zh-CN" altLang="en-US"/>
              <a:t>创建数据库</a:t>
            </a:r>
            <a:r>
              <a:rPr lang="en-US" altLang="zh-CN"/>
              <a:t>(</a:t>
            </a:r>
            <a:r>
              <a:rPr lang="zh-CN" altLang="en-US"/>
              <a:t>续</a:t>
            </a:r>
            <a:r>
              <a:rPr lang="en-US" altLang="zh-CN"/>
              <a:t>)</a:t>
            </a:r>
            <a:endParaRPr lang="zh-CN" altLang="en-US"/>
          </a:p>
        </p:txBody>
      </p:sp>
      <p:sp>
        <p:nvSpPr>
          <p:cNvPr id="9219" name="内容占位符 2"/>
          <p:cNvSpPr>
            <a:spLocks noGrp="1"/>
          </p:cNvSpPr>
          <p:nvPr>
            <p:ph idx="1"/>
          </p:nvPr>
        </p:nvSpPr>
        <p:spPr>
          <a:xfrm>
            <a:off x="767408" y="981074"/>
            <a:ext cx="10729192" cy="5328245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000"/>
              <a:t>filegroup SalesGroup1 </a:t>
            </a:r>
          </a:p>
          <a:p>
            <a:pPr marL="0" indent="0">
              <a:buNone/>
            </a:pPr>
            <a:r>
              <a:rPr lang="en-US" altLang="zh-CN" sz="2000"/>
              <a:t>( </a:t>
            </a:r>
          </a:p>
          <a:p>
            <a:pPr marL="0" indent="0">
              <a:buNone/>
            </a:pPr>
            <a:r>
              <a:rPr lang="en-US" altLang="zh-CN" sz="2000"/>
              <a:t>name=SGrp1File01, </a:t>
            </a:r>
          </a:p>
          <a:p>
            <a:pPr marL="0" indent="0">
              <a:buNone/>
            </a:pPr>
            <a:r>
              <a:rPr lang="en-US" altLang="zh-CN" sz="2000"/>
              <a:t>filename='e:\sqldata\sales\SGrp1File01_dat.ndf', </a:t>
            </a:r>
          </a:p>
          <a:p>
            <a:pPr marL="0" indent="0">
              <a:buNone/>
            </a:pPr>
            <a:r>
              <a:rPr lang="en-US" altLang="zh-CN" sz="2000"/>
              <a:t>size=10 </a:t>
            </a:r>
          </a:p>
          <a:p>
            <a:pPr marL="0" indent="0">
              <a:buNone/>
            </a:pPr>
            <a:r>
              <a:rPr lang="en-US" altLang="zh-CN" sz="2000"/>
              <a:t>), </a:t>
            </a:r>
          </a:p>
          <a:p>
            <a:pPr marL="0" indent="0">
              <a:buNone/>
            </a:pPr>
            <a:r>
              <a:rPr lang="en-US" altLang="zh-CN" sz="2000"/>
              <a:t>( </a:t>
            </a:r>
          </a:p>
          <a:p>
            <a:pPr marL="0" indent="0">
              <a:buNone/>
            </a:pPr>
            <a:r>
              <a:rPr lang="en-US" altLang="zh-CN" sz="2000"/>
              <a:t>name=SGrp1File02, </a:t>
            </a:r>
          </a:p>
          <a:p>
            <a:pPr marL="0" indent="0">
              <a:buNone/>
            </a:pPr>
            <a:r>
              <a:rPr lang="en-US" altLang="zh-CN" sz="2000"/>
              <a:t>filename='e:\sqldata\sales\SGrp1File02_dat.ndf', </a:t>
            </a:r>
          </a:p>
          <a:p>
            <a:pPr marL="0" indent="0">
              <a:buNone/>
            </a:pPr>
            <a:r>
              <a:rPr lang="en-US" altLang="zh-CN" sz="2000"/>
              <a:t>size=10, </a:t>
            </a:r>
          </a:p>
          <a:p>
            <a:pPr marL="0" indent="0">
              <a:buNone/>
            </a:pPr>
            <a:r>
              <a:rPr lang="en-US" altLang="zh-CN" sz="2000"/>
              <a:t>filegrowth=5, </a:t>
            </a:r>
          </a:p>
          <a:p>
            <a:pPr marL="0" indent="0">
              <a:buNone/>
            </a:pPr>
            <a:r>
              <a:rPr lang="en-US" altLang="zh-CN" sz="2000"/>
              <a:t>maxsize=200 </a:t>
            </a:r>
          </a:p>
          <a:p>
            <a:pPr marL="0" indent="0">
              <a:buNone/>
            </a:pPr>
            <a:r>
              <a:rPr lang="en-US" altLang="zh-CN" sz="2000"/>
              <a:t>), </a:t>
            </a:r>
            <a:endParaRPr lang="zh-CN" altLang="en-US" sz="200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6EE2CF0E-ECC4-4124-84F1-1D340B92CAD0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18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51808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06090"/>
          </a:xfrm>
        </p:spPr>
        <p:txBody>
          <a:bodyPr/>
          <a:lstStyle/>
          <a:p>
            <a:r>
              <a:rPr lang="zh-CN" altLang="en-US"/>
              <a:t>创建数据库</a:t>
            </a:r>
            <a:r>
              <a:rPr lang="en-US" altLang="zh-CN"/>
              <a:t>(</a:t>
            </a:r>
            <a:r>
              <a:rPr lang="zh-CN" altLang="en-US"/>
              <a:t>续</a:t>
            </a:r>
            <a:r>
              <a:rPr lang="en-US" altLang="zh-CN"/>
              <a:t>)</a:t>
            </a:r>
            <a:endParaRPr lang="zh-CN" altLang="en-US"/>
          </a:p>
        </p:txBody>
      </p:sp>
      <p:sp>
        <p:nvSpPr>
          <p:cNvPr id="10243" name="内容占位符 2"/>
          <p:cNvSpPr>
            <a:spLocks noGrp="1"/>
          </p:cNvSpPr>
          <p:nvPr>
            <p:ph idx="1"/>
          </p:nvPr>
        </p:nvSpPr>
        <p:spPr>
          <a:xfrm>
            <a:off x="695400" y="1124743"/>
            <a:ext cx="9515400" cy="5001419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000" dirty="0" err="1"/>
              <a:t>filegroup</a:t>
            </a:r>
            <a:r>
              <a:rPr lang="en-US" altLang="zh-CN" sz="2000" dirty="0"/>
              <a:t> SalesGroup2 </a:t>
            </a:r>
          </a:p>
          <a:p>
            <a:pPr marL="0" indent="0">
              <a:buNone/>
            </a:pPr>
            <a:r>
              <a:rPr lang="en-US" altLang="zh-CN" sz="2000" dirty="0"/>
              <a:t>( </a:t>
            </a:r>
          </a:p>
          <a:p>
            <a:pPr marL="0" indent="0">
              <a:buNone/>
            </a:pPr>
            <a:r>
              <a:rPr lang="en-US" altLang="zh-CN" sz="2000" dirty="0"/>
              <a:t>name=SGrp2File01, </a:t>
            </a:r>
          </a:p>
          <a:p>
            <a:pPr marL="0" indent="0">
              <a:buNone/>
            </a:pPr>
            <a:r>
              <a:rPr lang="en-US" altLang="zh-CN" sz="2000" dirty="0"/>
              <a:t>filename='e:\</a:t>
            </a:r>
            <a:r>
              <a:rPr lang="en-US" altLang="zh-CN" sz="2000" dirty="0" err="1"/>
              <a:t>sqldata</a:t>
            </a:r>
            <a:r>
              <a:rPr lang="en-US" altLang="zh-CN" sz="2000" dirty="0"/>
              <a:t>\sales\SGrp2File01_dat.ndf' </a:t>
            </a:r>
          </a:p>
          <a:p>
            <a:pPr marL="0" indent="0">
              <a:buNone/>
            </a:pPr>
            <a:r>
              <a:rPr lang="en-US" altLang="zh-CN" sz="2000" dirty="0"/>
              <a:t>), </a:t>
            </a:r>
          </a:p>
          <a:p>
            <a:pPr marL="0" indent="0">
              <a:buNone/>
            </a:pPr>
            <a:r>
              <a:rPr lang="en-US" altLang="zh-CN" sz="2000" dirty="0"/>
              <a:t>( </a:t>
            </a:r>
          </a:p>
          <a:p>
            <a:pPr marL="0" indent="0">
              <a:buNone/>
            </a:pPr>
            <a:r>
              <a:rPr lang="en-US" altLang="zh-CN" sz="2000" dirty="0"/>
              <a:t>name=SGrp2File02, </a:t>
            </a:r>
          </a:p>
          <a:p>
            <a:pPr marL="0" indent="0">
              <a:buNone/>
            </a:pPr>
            <a:r>
              <a:rPr lang="en-US" altLang="zh-CN" sz="2000" dirty="0"/>
              <a:t>filename='e:\</a:t>
            </a:r>
            <a:r>
              <a:rPr lang="en-US" altLang="zh-CN" sz="2000" dirty="0" err="1"/>
              <a:t>sqldata</a:t>
            </a:r>
            <a:r>
              <a:rPr lang="en-US" altLang="zh-CN" sz="2000" dirty="0"/>
              <a:t>\sales\SGrp2File02_dat.ndf', </a:t>
            </a:r>
          </a:p>
          <a:p>
            <a:pPr marL="0" indent="0">
              <a:buNone/>
            </a:pPr>
            <a:r>
              <a:rPr lang="en-US" altLang="zh-CN" sz="2000" dirty="0"/>
              <a:t>size=10, </a:t>
            </a:r>
          </a:p>
          <a:p>
            <a:pPr marL="0" indent="0">
              <a:buNone/>
            </a:pPr>
            <a:r>
              <a:rPr lang="en-US" altLang="zh-CN" sz="2000" dirty="0" err="1"/>
              <a:t>filegrowth</a:t>
            </a:r>
            <a:r>
              <a:rPr lang="en-US" altLang="zh-CN" sz="2000" dirty="0"/>
              <a:t>=5, </a:t>
            </a:r>
          </a:p>
          <a:p>
            <a:pPr marL="0" indent="0">
              <a:buNone/>
            </a:pPr>
            <a:r>
              <a:rPr lang="en-US" altLang="zh-CN" sz="2000" dirty="0" err="1"/>
              <a:t>maxsize</a:t>
            </a:r>
            <a:r>
              <a:rPr lang="en-US" altLang="zh-CN" sz="2000" dirty="0"/>
              <a:t>=500 </a:t>
            </a:r>
          </a:p>
          <a:p>
            <a:pPr marL="0" indent="0">
              <a:buNone/>
            </a:pPr>
            <a:r>
              <a:rPr lang="en-US" altLang="zh-CN" sz="2000" dirty="0"/>
              <a:t>) </a:t>
            </a:r>
            <a:endParaRPr lang="zh-CN" altLang="en-US" sz="2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C7C68E73-5569-4010-AB7E-5345EAC233DE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19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051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标题 1"/>
          <p:cNvSpPr>
            <a:spLocks noGrp="1"/>
          </p:cNvSpPr>
          <p:nvPr>
            <p:ph type="title"/>
          </p:nvPr>
        </p:nvSpPr>
        <p:spPr>
          <a:xfrm>
            <a:off x="551384" y="116632"/>
            <a:ext cx="11089232" cy="720080"/>
          </a:xfrm>
        </p:spPr>
        <p:txBody>
          <a:bodyPr/>
          <a:lstStyle/>
          <a:p>
            <a:pPr eaLnBrk="1" hangingPunct="1"/>
            <a:r>
              <a:rPr lang="zh-CN" altLang="en-US"/>
              <a:t>文件组</a:t>
            </a:r>
          </a:p>
        </p:txBody>
      </p:sp>
      <p:sp>
        <p:nvSpPr>
          <p:cNvPr id="3075" name="内容占位符 2"/>
          <p:cNvSpPr>
            <a:spLocks noGrp="1"/>
          </p:cNvSpPr>
          <p:nvPr>
            <p:ph idx="1"/>
          </p:nvPr>
        </p:nvSpPr>
        <p:spPr>
          <a:xfrm>
            <a:off x="695400" y="1052736"/>
            <a:ext cx="9515400" cy="5329014"/>
          </a:xfrm>
        </p:spPr>
        <p:txBody>
          <a:bodyPr/>
          <a:lstStyle/>
          <a:p>
            <a:pPr eaLnBrk="1" hangingPunct="1"/>
            <a:r>
              <a:rPr lang="zh-CN" altLang="en-US"/>
              <a:t>用于存放表或索引数据的逻辑存储结构</a:t>
            </a:r>
            <a:endParaRPr lang="en-US" altLang="zh-CN"/>
          </a:p>
          <a:p>
            <a:pPr eaLnBrk="1" hangingPunct="1"/>
            <a:r>
              <a:rPr lang="zh-CN" altLang="en-US"/>
              <a:t>文件组由若干个数据文件构成</a:t>
            </a: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53BA9BEF-8A00-4C91-BB1E-D096DFCC7E81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2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64371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标题 1"/>
          <p:cNvSpPr>
            <a:spLocks noGrp="1"/>
          </p:cNvSpPr>
          <p:nvPr>
            <p:ph type="title"/>
          </p:nvPr>
        </p:nvSpPr>
        <p:spPr>
          <a:xfrm>
            <a:off x="695400" y="116632"/>
            <a:ext cx="9515400" cy="720080"/>
          </a:xfrm>
        </p:spPr>
        <p:txBody>
          <a:bodyPr/>
          <a:lstStyle/>
          <a:p>
            <a:r>
              <a:rPr lang="zh-CN" altLang="en-US"/>
              <a:t>创建数据库</a:t>
            </a:r>
            <a:r>
              <a:rPr lang="en-US" altLang="zh-CN"/>
              <a:t>(</a:t>
            </a:r>
            <a:r>
              <a:rPr lang="zh-CN" altLang="en-US"/>
              <a:t>续</a:t>
            </a:r>
            <a:r>
              <a:rPr lang="en-US" altLang="zh-CN"/>
              <a:t>)</a:t>
            </a:r>
            <a:endParaRPr lang="zh-CN" altLang="en-US"/>
          </a:p>
        </p:txBody>
      </p:sp>
      <p:sp>
        <p:nvSpPr>
          <p:cNvPr id="11267" name="内容占位符 2"/>
          <p:cNvSpPr>
            <a:spLocks noGrp="1"/>
          </p:cNvSpPr>
          <p:nvPr>
            <p:ph idx="1"/>
          </p:nvPr>
        </p:nvSpPr>
        <p:spPr>
          <a:xfrm>
            <a:off x="695400" y="1052736"/>
            <a:ext cx="9515400" cy="5544915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1800" dirty="0"/>
              <a:t>log on </a:t>
            </a:r>
          </a:p>
          <a:p>
            <a:pPr marL="0" indent="0">
              <a:buNone/>
            </a:pPr>
            <a:r>
              <a:rPr lang="en-US" altLang="zh-CN" sz="1800" dirty="0"/>
              <a:t>( </a:t>
            </a:r>
          </a:p>
          <a:p>
            <a:pPr marL="0" indent="0">
              <a:buNone/>
            </a:pPr>
            <a:r>
              <a:rPr lang="en-US" altLang="zh-CN" sz="1800" dirty="0"/>
              <a:t>name=sales_log01, </a:t>
            </a:r>
          </a:p>
          <a:p>
            <a:pPr marL="0" indent="0">
              <a:buNone/>
            </a:pPr>
            <a:r>
              <a:rPr lang="en-US" altLang="zh-CN" sz="1800" dirty="0"/>
              <a:t>filename='e:\</a:t>
            </a:r>
            <a:r>
              <a:rPr lang="en-US" altLang="zh-CN" sz="1800" dirty="0" err="1"/>
              <a:t>sqldata</a:t>
            </a:r>
            <a:r>
              <a:rPr lang="en-US" altLang="zh-CN" sz="1800" dirty="0"/>
              <a:t>\sales\salelog01.ldf', </a:t>
            </a:r>
          </a:p>
          <a:p>
            <a:pPr marL="0" indent="0">
              <a:buNone/>
            </a:pPr>
            <a:r>
              <a:rPr lang="en-US" altLang="zh-CN" sz="1800" dirty="0"/>
              <a:t>size=20MB, </a:t>
            </a:r>
            <a:endParaRPr lang="zh-CN" altLang="en-US" sz="1800" dirty="0"/>
          </a:p>
          <a:p>
            <a:pPr marL="0" indent="0">
              <a:buNone/>
            </a:pPr>
            <a:r>
              <a:rPr lang="en-US" altLang="zh-CN" sz="1800" dirty="0" err="1"/>
              <a:t>maxsize</a:t>
            </a:r>
            <a:r>
              <a:rPr lang="en-US" altLang="zh-CN" sz="1800" dirty="0"/>
              <a:t>=100, </a:t>
            </a:r>
          </a:p>
          <a:p>
            <a:pPr marL="0" indent="0">
              <a:buNone/>
            </a:pPr>
            <a:r>
              <a:rPr lang="en-US" altLang="zh-CN" sz="1800" dirty="0" err="1"/>
              <a:t>filegrowth</a:t>
            </a:r>
            <a:r>
              <a:rPr lang="en-US" altLang="zh-CN" sz="1800" dirty="0"/>
              <a:t>=10 </a:t>
            </a:r>
          </a:p>
          <a:p>
            <a:pPr marL="0" indent="0">
              <a:buNone/>
            </a:pPr>
            <a:r>
              <a:rPr lang="en-US" altLang="zh-CN" sz="1800" dirty="0"/>
              <a:t>), </a:t>
            </a:r>
          </a:p>
          <a:p>
            <a:pPr marL="0" indent="0">
              <a:buNone/>
            </a:pPr>
            <a:r>
              <a:rPr lang="en-US" altLang="zh-CN" sz="1800" dirty="0"/>
              <a:t>( </a:t>
            </a:r>
          </a:p>
          <a:p>
            <a:pPr marL="0" indent="0">
              <a:buNone/>
            </a:pPr>
            <a:r>
              <a:rPr lang="en-US" altLang="zh-CN" sz="1800" dirty="0"/>
              <a:t>name=sales_log02, </a:t>
            </a:r>
          </a:p>
          <a:p>
            <a:pPr marL="0" indent="0">
              <a:buNone/>
            </a:pPr>
            <a:r>
              <a:rPr lang="en-US" altLang="zh-CN" sz="1800" dirty="0"/>
              <a:t>filename='e:\</a:t>
            </a:r>
            <a:r>
              <a:rPr lang="en-US" altLang="zh-CN" sz="1800" dirty="0" err="1"/>
              <a:t>sqldata</a:t>
            </a:r>
            <a:r>
              <a:rPr lang="en-US" altLang="zh-CN" sz="1800" dirty="0"/>
              <a:t>\sales\salelog02.ldf', </a:t>
            </a:r>
          </a:p>
          <a:p>
            <a:pPr marL="0" indent="0">
              <a:buNone/>
            </a:pPr>
            <a:r>
              <a:rPr lang="en-US" altLang="zh-CN" sz="1800" dirty="0"/>
              <a:t>size=20MB, </a:t>
            </a:r>
          </a:p>
          <a:p>
            <a:pPr marL="0" indent="0">
              <a:buNone/>
            </a:pPr>
            <a:r>
              <a:rPr lang="en-US" altLang="zh-CN" sz="1800" dirty="0" err="1"/>
              <a:t>maxsize</a:t>
            </a:r>
            <a:r>
              <a:rPr lang="en-US" altLang="zh-CN" sz="1800" dirty="0"/>
              <a:t>=100, </a:t>
            </a:r>
          </a:p>
          <a:p>
            <a:pPr marL="0" indent="0">
              <a:buNone/>
            </a:pPr>
            <a:r>
              <a:rPr lang="en-US" altLang="zh-CN" sz="1800" dirty="0" err="1"/>
              <a:t>filegrowth</a:t>
            </a:r>
            <a:r>
              <a:rPr lang="en-US" altLang="zh-CN" sz="1800" dirty="0"/>
              <a:t>=10 </a:t>
            </a:r>
          </a:p>
          <a:p>
            <a:pPr marL="0" indent="0">
              <a:buNone/>
            </a:pPr>
            <a:r>
              <a:rPr lang="en-US" altLang="zh-CN" sz="1800" dirty="0"/>
              <a:t>) </a:t>
            </a:r>
            <a:endParaRPr lang="zh-CN" altLang="en-US" sz="18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DDB7369D-422F-41CE-87DA-33D6FD97C3F8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20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2740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E285075-0A1B-45FD-BD1F-673E24F9E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文件组的分类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EB85BC9-C79B-484E-876D-2ADE1BC8B0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主文件</a:t>
            </a:r>
            <a:r>
              <a:rPr lang="zh-CN" altLang="en-US" dirty="0" smtClean="0"/>
              <a:t>组和辅助文件组</a:t>
            </a:r>
            <a:endParaRPr lang="en-US" altLang="zh-CN" dirty="0"/>
          </a:p>
          <a:p>
            <a:pPr lvl="1"/>
            <a:r>
              <a:rPr lang="zh-CN" altLang="en-US" dirty="0" smtClean="0"/>
              <a:t>主文件组是数据库</a:t>
            </a:r>
            <a:r>
              <a:rPr lang="zh-CN" altLang="en-US" dirty="0"/>
              <a:t>的第一个文件</a:t>
            </a:r>
            <a:r>
              <a:rPr lang="zh-CN" altLang="en-US" dirty="0" smtClean="0"/>
              <a:t>组，其第一个文件称为主数据文件，其扩展名为</a:t>
            </a:r>
            <a:r>
              <a:rPr lang="en-US" altLang="zh-CN" dirty="0" err="1" smtClean="0"/>
              <a:t>mdf</a:t>
            </a:r>
            <a:r>
              <a:rPr lang="zh-CN" altLang="en-US" dirty="0" smtClean="0"/>
              <a:t>，其他数据文件扩展名都为</a:t>
            </a:r>
            <a:r>
              <a:rPr lang="en-US" altLang="zh-CN" dirty="0" err="1" smtClean="0"/>
              <a:t>ndf</a:t>
            </a:r>
            <a:endParaRPr lang="en-US" altLang="zh-CN" dirty="0"/>
          </a:p>
          <a:p>
            <a:pPr lvl="1"/>
            <a:r>
              <a:rPr lang="zh-CN" altLang="en-US" dirty="0" smtClean="0"/>
              <a:t>主文件组名称</a:t>
            </a:r>
            <a:r>
              <a:rPr lang="zh-CN" altLang="en-US" dirty="0"/>
              <a:t>为</a:t>
            </a:r>
            <a:r>
              <a:rPr lang="en-US" altLang="zh-CN" dirty="0" smtClean="0"/>
              <a:t>primary</a:t>
            </a:r>
          </a:p>
          <a:p>
            <a:pPr lvl="1"/>
            <a:r>
              <a:rPr lang="zh-CN" altLang="en-US" dirty="0" smtClean="0"/>
              <a:t>其他文件组都为辅助文件组</a:t>
            </a:r>
            <a:endParaRPr lang="en-US" altLang="zh-CN" dirty="0" smtClean="0"/>
          </a:p>
          <a:p>
            <a:r>
              <a:rPr lang="zh-CN" altLang="en-US" dirty="0" smtClean="0"/>
              <a:t>默认</a:t>
            </a:r>
            <a:r>
              <a:rPr lang="zh-CN" altLang="en-US" dirty="0"/>
              <a:t>文件</a:t>
            </a:r>
            <a:r>
              <a:rPr lang="zh-CN" altLang="en-US" dirty="0" smtClean="0"/>
              <a:t>组和非默认文件组</a:t>
            </a:r>
            <a:endParaRPr lang="en-US" altLang="zh-CN" dirty="0"/>
          </a:p>
          <a:p>
            <a:pPr lvl="1"/>
            <a:r>
              <a:rPr lang="zh-CN" altLang="en-US" dirty="0"/>
              <a:t>创建表时，若未指定文件组，则创建至默认文件组</a:t>
            </a:r>
            <a:endParaRPr lang="en-US" altLang="zh-CN" dirty="0"/>
          </a:p>
          <a:p>
            <a:pPr lvl="1"/>
            <a:r>
              <a:rPr lang="zh-CN" altLang="en-US" dirty="0"/>
              <a:t>默认为</a:t>
            </a:r>
            <a:r>
              <a:rPr lang="en-US" altLang="zh-CN" dirty="0"/>
              <a:t>primary</a:t>
            </a:r>
            <a:r>
              <a:rPr lang="zh-CN" altLang="en-US" dirty="0"/>
              <a:t>文件组</a:t>
            </a:r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1663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创建文件组</a:t>
            </a:r>
          </a:p>
        </p:txBody>
      </p:sp>
      <p:sp>
        <p:nvSpPr>
          <p:cNvPr id="4099" name="内容占位符 2"/>
          <p:cNvSpPr>
            <a:spLocks noGrp="1"/>
          </p:cNvSpPr>
          <p:nvPr>
            <p:ph idx="1"/>
          </p:nvPr>
        </p:nvSpPr>
        <p:spPr>
          <a:xfrm>
            <a:off x="767408" y="1052736"/>
            <a:ext cx="10873208" cy="5328591"/>
          </a:xfrm>
        </p:spPr>
        <p:txBody>
          <a:bodyPr/>
          <a:lstStyle/>
          <a:p>
            <a:r>
              <a:rPr lang="zh-CN" altLang="en-US" dirty="0"/>
              <a:t>创建文件组</a:t>
            </a:r>
            <a:endParaRPr lang="en-US" altLang="zh-CN" dirty="0"/>
          </a:p>
          <a:p>
            <a:pPr lvl="1"/>
            <a:r>
              <a:rPr lang="en-US" altLang="zh-CN" dirty="0"/>
              <a:t>alter database </a:t>
            </a:r>
            <a:r>
              <a:rPr lang="en-US" altLang="zh-CN" dirty="0" err="1" smtClean="0"/>
              <a:t>db</a:t>
            </a:r>
            <a:r>
              <a:rPr lang="en-US" altLang="zh-CN" dirty="0" smtClean="0"/>
              <a:t> </a:t>
            </a:r>
            <a:r>
              <a:rPr lang="en-US" altLang="zh-CN" dirty="0"/>
              <a:t>add </a:t>
            </a:r>
            <a:r>
              <a:rPr lang="en-US" altLang="zh-CN" dirty="0" err="1"/>
              <a:t>filegroup</a:t>
            </a:r>
            <a:r>
              <a:rPr lang="en-US" altLang="zh-CN" dirty="0"/>
              <a:t> </a:t>
            </a:r>
            <a:r>
              <a:rPr lang="en-US" altLang="zh-CN" dirty="0" err="1" smtClean="0"/>
              <a:t>fg</a:t>
            </a:r>
            <a:endParaRPr lang="en-US" altLang="zh-CN" dirty="0"/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CF321CCC-59B9-428B-8F19-5B0E9D42B8F8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4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934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>
          <a:xfrm>
            <a:off x="609082" y="116633"/>
            <a:ext cx="9587408" cy="720080"/>
          </a:xfrm>
        </p:spPr>
        <p:txBody>
          <a:bodyPr/>
          <a:lstStyle/>
          <a:p>
            <a:r>
              <a:rPr lang="zh-CN" altLang="en-US"/>
              <a:t>对文件组增加数据文件</a:t>
            </a:r>
          </a:p>
        </p:txBody>
      </p:sp>
      <p:sp>
        <p:nvSpPr>
          <p:cNvPr id="5123" name="内容占位符 2"/>
          <p:cNvSpPr>
            <a:spLocks noGrp="1"/>
          </p:cNvSpPr>
          <p:nvPr>
            <p:ph idx="1"/>
          </p:nvPr>
        </p:nvSpPr>
        <p:spPr>
          <a:xfrm>
            <a:off x="695400" y="980728"/>
            <a:ext cx="10945216" cy="5400600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1900" dirty="0"/>
              <a:t>alter database </a:t>
            </a:r>
            <a:r>
              <a:rPr lang="en-US" altLang="zh-CN" sz="1900" dirty="0" err="1" smtClean="0"/>
              <a:t>db</a:t>
            </a:r>
            <a:endParaRPr lang="en-US" altLang="zh-CN" sz="1900" dirty="0"/>
          </a:p>
          <a:p>
            <a:pPr marL="0" indent="0">
              <a:buNone/>
            </a:pPr>
            <a:r>
              <a:rPr lang="en-US" altLang="zh-CN" sz="1900" dirty="0"/>
              <a:t>add file</a:t>
            </a:r>
          </a:p>
          <a:p>
            <a:pPr marL="0" indent="0">
              <a:buNone/>
            </a:pPr>
            <a:r>
              <a:rPr lang="en-US" altLang="zh-CN" sz="1900" dirty="0"/>
              <a:t>(</a:t>
            </a:r>
          </a:p>
          <a:p>
            <a:pPr marL="0" indent="0">
              <a:buNone/>
            </a:pPr>
            <a:r>
              <a:rPr lang="en-US" altLang="zh-CN" sz="1900" dirty="0"/>
              <a:t>     name=fg_01,</a:t>
            </a:r>
          </a:p>
          <a:p>
            <a:pPr marL="0" indent="0">
              <a:buNone/>
            </a:pPr>
            <a:r>
              <a:rPr lang="en-US" altLang="zh-CN" sz="1900" dirty="0"/>
              <a:t>     filename='d:\fg_01.ndf</a:t>
            </a:r>
            <a:r>
              <a:rPr lang="en-US" altLang="zh-CN" sz="1900" dirty="0" smtClean="0"/>
              <a:t>',</a:t>
            </a:r>
            <a:endParaRPr lang="en-US" altLang="zh-CN" sz="1900" dirty="0"/>
          </a:p>
          <a:p>
            <a:pPr marL="0" indent="0">
              <a:buNone/>
            </a:pPr>
            <a:r>
              <a:rPr lang="en-US" altLang="zh-CN" sz="1900" dirty="0"/>
              <a:t>     </a:t>
            </a:r>
            <a:r>
              <a:rPr lang="en-US" altLang="zh-CN" sz="1900" dirty="0" smtClean="0"/>
              <a:t>size=10                       --</a:t>
            </a:r>
            <a:r>
              <a:rPr lang="zh-CN" altLang="en-US" sz="1900" dirty="0" smtClean="0"/>
              <a:t>默认</a:t>
            </a:r>
            <a:r>
              <a:rPr lang="en-US" altLang="zh-CN" sz="1900" dirty="0" smtClean="0"/>
              <a:t>8mb</a:t>
            </a:r>
            <a:r>
              <a:rPr lang="zh-CN" altLang="en-US" sz="1900" dirty="0" smtClean="0"/>
              <a:t>，可以使用</a:t>
            </a:r>
            <a:r>
              <a:rPr lang="en-US" altLang="zh-CN" sz="1900" dirty="0" err="1" smtClean="0"/>
              <a:t>mb</a:t>
            </a:r>
            <a:r>
              <a:rPr lang="zh-CN" altLang="en-US" sz="1900" dirty="0" smtClean="0"/>
              <a:t>或</a:t>
            </a:r>
            <a:r>
              <a:rPr lang="en-US" altLang="zh-CN" sz="1900" dirty="0" err="1" smtClean="0"/>
              <a:t>gb</a:t>
            </a:r>
            <a:r>
              <a:rPr lang="zh-CN" altLang="en-US" sz="1900" dirty="0" smtClean="0"/>
              <a:t>为单位</a:t>
            </a:r>
            <a:endParaRPr lang="en-US" altLang="zh-CN" sz="1900" dirty="0"/>
          </a:p>
          <a:p>
            <a:pPr marL="0" indent="0">
              <a:buNone/>
            </a:pPr>
            <a:r>
              <a:rPr lang="en-US" altLang="zh-CN" sz="1900" dirty="0"/>
              <a:t>),</a:t>
            </a:r>
          </a:p>
          <a:p>
            <a:pPr marL="0" indent="0">
              <a:buNone/>
            </a:pPr>
            <a:r>
              <a:rPr lang="en-US" altLang="zh-CN" sz="1900" dirty="0"/>
              <a:t>(</a:t>
            </a:r>
          </a:p>
          <a:p>
            <a:pPr marL="0" indent="0">
              <a:buNone/>
            </a:pPr>
            <a:r>
              <a:rPr lang="en-US" altLang="zh-CN" sz="1900" dirty="0"/>
              <a:t>     name=fg_02,</a:t>
            </a:r>
          </a:p>
          <a:p>
            <a:pPr marL="0" indent="0">
              <a:buNone/>
            </a:pPr>
            <a:r>
              <a:rPr lang="en-US" altLang="zh-CN" sz="1900" dirty="0"/>
              <a:t>     size =20,</a:t>
            </a:r>
          </a:p>
          <a:p>
            <a:pPr marL="0" indent="0">
              <a:buNone/>
            </a:pPr>
            <a:r>
              <a:rPr lang="en-US" altLang="zh-CN" sz="1900" dirty="0"/>
              <a:t>     filename='d:\fg_02.ndf',</a:t>
            </a:r>
          </a:p>
          <a:p>
            <a:pPr marL="0" indent="0">
              <a:buNone/>
            </a:pPr>
            <a:r>
              <a:rPr lang="en-US" altLang="zh-CN" sz="1900" dirty="0"/>
              <a:t>     </a:t>
            </a:r>
            <a:r>
              <a:rPr lang="en-US" altLang="zh-CN" sz="1900" dirty="0" err="1"/>
              <a:t>filegrowth</a:t>
            </a:r>
            <a:r>
              <a:rPr lang="en-US" altLang="zh-CN" sz="1900" dirty="0"/>
              <a:t>=5</a:t>
            </a:r>
            <a:r>
              <a:rPr lang="en-US" altLang="zh-CN" sz="1900" dirty="0" smtClean="0"/>
              <a:t>,                 --</a:t>
            </a:r>
            <a:r>
              <a:rPr lang="zh-CN" altLang="en-US" sz="1900" dirty="0" smtClean="0"/>
              <a:t>默认</a:t>
            </a:r>
            <a:r>
              <a:rPr lang="en-US" altLang="zh-CN" sz="1900" dirty="0" smtClean="0"/>
              <a:t>64M</a:t>
            </a:r>
            <a:endParaRPr lang="en-US" altLang="zh-CN" sz="1900" dirty="0"/>
          </a:p>
          <a:p>
            <a:pPr marL="0" indent="0">
              <a:buNone/>
            </a:pPr>
            <a:r>
              <a:rPr lang="en-US" altLang="zh-CN" sz="1900" dirty="0"/>
              <a:t>     </a:t>
            </a:r>
            <a:r>
              <a:rPr lang="en-US" altLang="zh-CN" sz="1900" dirty="0" err="1" smtClean="0"/>
              <a:t>maxsize</a:t>
            </a:r>
            <a:r>
              <a:rPr lang="en-US" altLang="zh-CN" sz="1900" dirty="0" smtClean="0"/>
              <a:t>=100                   --</a:t>
            </a:r>
            <a:r>
              <a:rPr lang="zh-CN" altLang="en-US" sz="1900" dirty="0" smtClean="0"/>
              <a:t>默认无限制</a:t>
            </a:r>
            <a:endParaRPr lang="en-US" altLang="zh-CN" sz="1900" dirty="0"/>
          </a:p>
          <a:p>
            <a:pPr marL="0" indent="0">
              <a:buNone/>
            </a:pPr>
            <a:r>
              <a:rPr lang="en-US" altLang="zh-CN" sz="1900" dirty="0"/>
              <a:t> )</a:t>
            </a:r>
          </a:p>
          <a:p>
            <a:pPr marL="0" indent="0">
              <a:buNone/>
            </a:pPr>
            <a:r>
              <a:rPr lang="en-US" altLang="zh-CN" sz="1900" dirty="0"/>
              <a:t> to </a:t>
            </a:r>
            <a:r>
              <a:rPr lang="en-US" altLang="zh-CN" sz="1900" dirty="0" err="1"/>
              <a:t>filegroup</a:t>
            </a:r>
            <a:r>
              <a:rPr lang="en-US" altLang="zh-CN" sz="1900" dirty="0"/>
              <a:t> </a:t>
            </a:r>
            <a:r>
              <a:rPr lang="en-US" altLang="zh-CN" sz="1900" dirty="0" err="1" smtClean="0"/>
              <a:t>fg</a:t>
            </a:r>
            <a:endParaRPr lang="zh-CN" altLang="en-US" sz="19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4DAA591B-9BCE-43C1-BFC3-0AB6EBA7ECFD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5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9394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把表创建至指定文件组</a:t>
            </a:r>
          </a:p>
        </p:txBody>
      </p:sp>
      <p:sp>
        <p:nvSpPr>
          <p:cNvPr id="6147" name="内容占位符 2"/>
          <p:cNvSpPr>
            <a:spLocks noGrp="1"/>
          </p:cNvSpPr>
          <p:nvPr>
            <p:ph idx="1"/>
          </p:nvPr>
        </p:nvSpPr>
        <p:spPr>
          <a:xfrm>
            <a:off x="767408" y="980728"/>
            <a:ext cx="10814992" cy="5400600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/>
              <a:t>create table </a:t>
            </a:r>
            <a:r>
              <a:rPr lang="en-US" altLang="zh-CN" dirty="0" err="1"/>
              <a:t>tt</a:t>
            </a:r>
            <a:r>
              <a:rPr lang="en-US" altLang="zh-CN" dirty="0"/>
              <a:t>(a </a:t>
            </a:r>
            <a:r>
              <a:rPr lang="en-US" altLang="zh-CN" dirty="0" err="1"/>
              <a:t>int</a:t>
            </a:r>
            <a:r>
              <a:rPr lang="en-US" altLang="zh-CN" dirty="0"/>
              <a:t>)</a:t>
            </a:r>
          </a:p>
          <a:p>
            <a:pPr marL="0" indent="0">
              <a:buNone/>
            </a:pPr>
            <a:r>
              <a:rPr lang="en-US" altLang="zh-CN" dirty="0"/>
              <a:t>on </a:t>
            </a:r>
            <a:r>
              <a:rPr lang="en-US" altLang="zh-CN" dirty="0" err="1" smtClean="0"/>
              <a:t>fg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go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B16BFE0C-4A29-4C31-9CB7-2B4721CC0141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6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2855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查询表所在的文件组</a:t>
            </a:r>
          </a:p>
        </p:txBody>
      </p:sp>
      <p:sp>
        <p:nvSpPr>
          <p:cNvPr id="7171" name="内容占位符 2"/>
          <p:cNvSpPr>
            <a:spLocks noGrp="1"/>
          </p:cNvSpPr>
          <p:nvPr>
            <p:ph idx="1"/>
          </p:nvPr>
        </p:nvSpPr>
        <p:spPr>
          <a:xfrm>
            <a:off x="695401" y="1052736"/>
            <a:ext cx="9577314" cy="5329014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1&gt; create table t(a </a:t>
            </a:r>
            <a:r>
              <a:rPr lang="en-US" altLang="zh-CN" sz="2400" dirty="0" err="1">
                <a:latin typeface="楷体" panose="02010609060101010101" pitchFamily="49" charset="-122"/>
                <a:ea typeface="楷体" panose="02010609060101010101" pitchFamily="49" charset="-122"/>
              </a:rPr>
              <a:t>int</a:t>
            </a: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, b char(10))</a:t>
            </a:r>
          </a:p>
          <a:p>
            <a:pPr marL="0" indent="0">
              <a:buNone/>
            </a:pP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2&gt; on fg1</a:t>
            </a:r>
          </a:p>
          <a:p>
            <a:pPr marL="0" indent="0">
              <a:buNone/>
            </a:pP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3&gt; go</a:t>
            </a:r>
          </a:p>
          <a:p>
            <a:pPr marL="0" indent="0">
              <a:buNone/>
            </a:pP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1&gt; select </a:t>
            </a:r>
            <a:r>
              <a:rPr lang="en-US" altLang="zh-CN" sz="2400" dirty="0" err="1">
                <a:latin typeface="楷体" panose="02010609060101010101" pitchFamily="49" charset="-122"/>
                <a:ea typeface="楷体" panose="02010609060101010101" pitchFamily="49" charset="-122"/>
              </a:rPr>
              <a:t>object_name</a:t>
            </a: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en-US" altLang="zh-CN" sz="2400" dirty="0" err="1">
                <a:latin typeface="楷体" panose="02010609060101010101" pitchFamily="49" charset="-122"/>
                <a:ea typeface="楷体" panose="02010609060101010101" pitchFamily="49" charset="-122"/>
              </a:rPr>
              <a:t>object_id</a:t>
            </a: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) as </a:t>
            </a:r>
            <a:r>
              <a:rPr lang="en-US" altLang="zh-CN" sz="2400" dirty="0" err="1">
                <a:latin typeface="楷体" panose="02010609060101010101" pitchFamily="49" charset="-122"/>
                <a:ea typeface="楷体" panose="02010609060101010101" pitchFamily="49" charset="-122"/>
              </a:rPr>
              <a:t>table_name</a:t>
            </a: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,</a:t>
            </a:r>
          </a:p>
          <a:p>
            <a:pPr marL="0" indent="0">
              <a:buNone/>
            </a:pP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2&gt;        </a:t>
            </a:r>
            <a:r>
              <a:rPr lang="en-US" altLang="zh-CN" sz="2400" dirty="0" err="1">
                <a:latin typeface="楷体" panose="02010609060101010101" pitchFamily="49" charset="-122"/>
                <a:ea typeface="楷体" panose="02010609060101010101" pitchFamily="49" charset="-122"/>
              </a:rPr>
              <a:t>filegroup_name</a:t>
            </a: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en-US" altLang="zh-CN" sz="2400" dirty="0" err="1">
                <a:latin typeface="楷体" panose="02010609060101010101" pitchFamily="49" charset="-122"/>
                <a:ea typeface="楷体" panose="02010609060101010101" pitchFamily="49" charset="-122"/>
              </a:rPr>
              <a:t>data_space_id</a:t>
            </a: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) as </a:t>
            </a:r>
            <a:r>
              <a:rPr lang="en-US" altLang="zh-CN" sz="2400" dirty="0" err="1">
                <a:latin typeface="楷体" panose="02010609060101010101" pitchFamily="49" charset="-122"/>
                <a:ea typeface="楷体" panose="02010609060101010101" pitchFamily="49" charset="-122"/>
              </a:rPr>
              <a:t>fg_name</a:t>
            </a:r>
            <a:endParaRPr lang="en-US" altLang="zh-CN" sz="24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3&gt; from </a:t>
            </a:r>
            <a:r>
              <a:rPr lang="en-US" altLang="zh-CN" sz="2400" dirty="0" err="1">
                <a:latin typeface="楷体" panose="02010609060101010101" pitchFamily="49" charset="-122"/>
                <a:ea typeface="楷体" panose="02010609060101010101" pitchFamily="49" charset="-122"/>
              </a:rPr>
              <a:t>sys.indexes</a:t>
            </a:r>
            <a:endParaRPr lang="en-US" altLang="zh-CN" sz="24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4&gt; where </a:t>
            </a:r>
            <a:r>
              <a:rPr lang="en-US" altLang="zh-CN" sz="2400" dirty="0" err="1">
                <a:latin typeface="楷体" panose="02010609060101010101" pitchFamily="49" charset="-122"/>
                <a:ea typeface="楷体" panose="02010609060101010101" pitchFamily="49" charset="-122"/>
              </a:rPr>
              <a:t>object_name</a:t>
            </a: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en-US" altLang="zh-CN" sz="2400" dirty="0" err="1">
                <a:latin typeface="楷体" panose="02010609060101010101" pitchFamily="49" charset="-122"/>
                <a:ea typeface="楷体" panose="02010609060101010101" pitchFamily="49" charset="-122"/>
              </a:rPr>
              <a:t>object_id</a:t>
            </a: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)='t'</a:t>
            </a:r>
          </a:p>
          <a:p>
            <a:pPr marL="0" indent="0">
              <a:buNone/>
            </a:pP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5&gt; go</a:t>
            </a:r>
          </a:p>
          <a:p>
            <a:pPr marL="0" indent="0">
              <a:buNone/>
            </a:pPr>
            <a:r>
              <a:rPr lang="en-US" altLang="zh-CN" sz="2400" dirty="0" err="1">
                <a:latin typeface="楷体" panose="02010609060101010101" pitchFamily="49" charset="-122"/>
                <a:ea typeface="楷体" panose="02010609060101010101" pitchFamily="49" charset="-122"/>
              </a:rPr>
              <a:t>table_name</a:t>
            </a: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           </a:t>
            </a:r>
            <a:r>
              <a:rPr lang="en-US" altLang="zh-CN" sz="2400" dirty="0" err="1">
                <a:latin typeface="楷体" panose="02010609060101010101" pitchFamily="49" charset="-122"/>
                <a:ea typeface="楷体" panose="02010609060101010101" pitchFamily="49" charset="-122"/>
              </a:rPr>
              <a:t>fg_name</a:t>
            </a:r>
            <a:endParaRPr lang="en-US" altLang="zh-CN" sz="24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-------------------- --------------------</a:t>
            </a:r>
          </a:p>
          <a:p>
            <a:pPr marL="0" indent="0">
              <a:buNone/>
            </a:pP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t                    fg1</a:t>
            </a:r>
            <a:endParaRPr lang="zh-CN" altLang="en-US" sz="24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46C01E8E-E790-4652-A4C5-08FB3EDCB21A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7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940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管理文件组与数据文件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zh-CN" altLang="en-US" dirty="0"/>
              <a:t>创建文件组</a:t>
            </a:r>
            <a:endParaRPr lang="en-US" altLang="zh-CN" dirty="0"/>
          </a:p>
          <a:p>
            <a:pPr>
              <a:buFont typeface="Arial" charset="0"/>
              <a:buChar char="•"/>
              <a:defRPr/>
            </a:pPr>
            <a:r>
              <a:rPr lang="zh-CN" altLang="en-US" dirty="0"/>
              <a:t>删除文件组</a:t>
            </a:r>
            <a:endParaRPr lang="en-US" altLang="zh-CN" dirty="0"/>
          </a:p>
          <a:p>
            <a:pPr>
              <a:buFont typeface="Arial" charset="0"/>
              <a:buChar char="•"/>
              <a:defRPr/>
            </a:pPr>
            <a:r>
              <a:rPr lang="zh-CN" altLang="en-US" dirty="0"/>
              <a:t>对文件组添加文件</a:t>
            </a:r>
            <a:r>
              <a:rPr lang="en-US" altLang="zh-CN" dirty="0"/>
              <a:t>(</a:t>
            </a:r>
            <a:r>
              <a:rPr lang="zh-CN" altLang="en-US" dirty="0"/>
              <a:t>对</a:t>
            </a:r>
            <a:r>
              <a:rPr lang="en-US" altLang="zh-CN" dirty="0"/>
              <a:t>primary</a:t>
            </a:r>
            <a:r>
              <a:rPr lang="zh-CN" altLang="en-US" dirty="0"/>
              <a:t>文件组添加文件，不需指定文件组</a:t>
            </a:r>
            <a:r>
              <a:rPr lang="en-US" altLang="zh-CN" dirty="0"/>
              <a:t>)</a:t>
            </a:r>
          </a:p>
          <a:p>
            <a:pPr>
              <a:buFont typeface="Arial" charset="0"/>
              <a:buChar char="•"/>
              <a:defRPr/>
            </a:pPr>
            <a:r>
              <a:rPr lang="zh-CN" altLang="en-US" dirty="0"/>
              <a:t>删除数据文件</a:t>
            </a:r>
            <a:endParaRPr lang="en-US" altLang="zh-CN" dirty="0"/>
          </a:p>
          <a:p>
            <a:pPr>
              <a:buFont typeface="Arial" charset="0"/>
              <a:buChar char="•"/>
              <a:defRPr/>
            </a:pPr>
            <a:r>
              <a:rPr lang="zh-CN" altLang="en-US" dirty="0"/>
              <a:t>设置默认文件组</a:t>
            </a:r>
            <a:endParaRPr lang="en-US" altLang="zh-CN" dirty="0"/>
          </a:p>
          <a:p>
            <a:pPr>
              <a:buFont typeface="Arial" charset="0"/>
              <a:buChar char="•"/>
              <a:defRPr/>
            </a:pPr>
            <a:r>
              <a:rPr lang="zh-CN" altLang="en-US" dirty="0"/>
              <a:t>修改文件组名称</a:t>
            </a:r>
            <a:endParaRPr lang="en-US" altLang="zh-CN" dirty="0"/>
          </a:p>
          <a:p>
            <a:pPr>
              <a:buFont typeface="Arial" charset="0"/>
              <a:buChar char="•"/>
              <a:defRPr/>
            </a:pPr>
            <a:r>
              <a:rPr lang="zh-CN" altLang="en-US" dirty="0"/>
              <a:t>移动数据文件</a:t>
            </a:r>
            <a:endParaRPr lang="en-US" altLang="zh-CN" dirty="0"/>
          </a:p>
          <a:p>
            <a:pPr>
              <a:buFont typeface="Arial" charset="0"/>
              <a:buChar char="•"/>
              <a:defRPr/>
            </a:pPr>
            <a:r>
              <a:rPr lang="zh-CN" altLang="en-US" dirty="0"/>
              <a:t>修改数据文件属性</a:t>
            </a:r>
            <a:r>
              <a:rPr lang="en-US" altLang="zh-CN" dirty="0"/>
              <a:t>(</a:t>
            </a:r>
            <a:r>
              <a:rPr lang="zh-CN" altLang="en-US" dirty="0"/>
              <a:t>参见本页备注</a:t>
            </a:r>
            <a:r>
              <a:rPr lang="en-US" altLang="zh-CN" dirty="0"/>
              <a:t>)</a:t>
            </a:r>
          </a:p>
          <a:p>
            <a:pPr marL="0" indent="0">
              <a:buNone/>
              <a:defRPr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B71223D1-7336-4838-8819-9847256289EC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8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396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查询文件组及数据文件信息</a:t>
            </a:r>
          </a:p>
        </p:txBody>
      </p:sp>
      <p:sp>
        <p:nvSpPr>
          <p:cNvPr id="9219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sys.filegroups</a:t>
            </a:r>
          </a:p>
          <a:p>
            <a:r>
              <a:rPr lang="en-US" altLang="zh-CN"/>
              <a:t>sys.database_files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27A548D-3758-4F5B-A1D4-7C0A5453D5DA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9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480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自定义 1">
      <a:dk1>
        <a:srgbClr val="FFFF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精装书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第一章 数据库技术基础3.0.potx" id="{0C4891AA-DFDA-423A-9AB5-40E3C2A9E7D8}" vid="{C2401741-280E-4530-B20C-76B9544EF2E8}"/>
    </a:ext>
  </a:ext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956</TotalTime>
  <Words>834</Words>
  <Application>Microsoft Office PowerPoint</Application>
  <PresentationFormat>宽屏</PresentationFormat>
  <Paragraphs>190</Paragraphs>
  <Slides>20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9" baseType="lpstr">
      <vt:lpstr>华文琥珀</vt:lpstr>
      <vt:lpstr>楷体</vt:lpstr>
      <vt:lpstr>宋体</vt:lpstr>
      <vt:lpstr>幼圆</vt:lpstr>
      <vt:lpstr>Arial</vt:lpstr>
      <vt:lpstr>Century Gothic</vt:lpstr>
      <vt:lpstr>Consolas</vt:lpstr>
      <vt:lpstr>Times New Roman</vt:lpstr>
      <vt:lpstr>Office 主题​​</vt:lpstr>
      <vt:lpstr>4</vt:lpstr>
      <vt:lpstr>文件组</vt:lpstr>
      <vt:lpstr>文件组的分类</vt:lpstr>
      <vt:lpstr>创建文件组</vt:lpstr>
      <vt:lpstr>对文件组增加数据文件</vt:lpstr>
      <vt:lpstr>把表创建至指定文件组</vt:lpstr>
      <vt:lpstr>查询表所在的文件组</vt:lpstr>
      <vt:lpstr>管理文件组与数据文件</vt:lpstr>
      <vt:lpstr>查询文件组及数据文件信息</vt:lpstr>
      <vt:lpstr>查询文件组及数据文件关系</vt:lpstr>
      <vt:lpstr>主要目录</vt:lpstr>
      <vt:lpstr>服务器错误日志文件</vt:lpstr>
      <vt:lpstr>系统数据库及其功能</vt:lpstr>
      <vt:lpstr>构成数据库的文件-数据目录</vt:lpstr>
      <vt:lpstr>重做文件的组织</vt:lpstr>
      <vt:lpstr>创建数据库</vt:lpstr>
      <vt:lpstr>创建数据库(续)</vt:lpstr>
      <vt:lpstr>创建数据库(续)</vt:lpstr>
      <vt:lpstr>创建数据库(续)</vt:lpstr>
      <vt:lpstr>创建数据库(续)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gupt</cp:lastModifiedBy>
  <cp:revision>370</cp:revision>
  <dcterms:created xsi:type="dcterms:W3CDTF">2015-08-21T10:03:15Z</dcterms:created>
  <dcterms:modified xsi:type="dcterms:W3CDTF">2024-04-09T02:26:48Z</dcterms:modified>
</cp:coreProperties>
</file>