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7" r:id="rId1"/>
  </p:sldMasterIdLst>
  <p:notesMasterIdLst>
    <p:notesMasterId r:id="rId13"/>
  </p:notesMasterIdLst>
  <p:sldIdLst>
    <p:sldId id="291" r:id="rId2"/>
    <p:sldId id="293" r:id="rId3"/>
    <p:sldId id="294" r:id="rId4"/>
    <p:sldId id="295" r:id="rId5"/>
    <p:sldId id="296" r:id="rId6"/>
    <p:sldId id="297" r:id="rId7"/>
    <p:sldId id="298" r:id="rId8"/>
    <p:sldId id="299" r:id="rId9"/>
    <p:sldId id="300" r:id="rId10"/>
    <p:sldId id="301" r:id="rId11"/>
    <p:sldId id="302" r:id="rId12"/>
  </p:sldIdLst>
  <p:sldSz cx="12192000" cy="6858000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6700" autoAdjust="0"/>
  </p:normalViewPr>
  <p:slideViewPr>
    <p:cSldViewPr>
      <p:cViewPr varScale="1">
        <p:scale>
          <a:sx n="127" d="100"/>
          <a:sy n="127" d="100"/>
        </p:scale>
        <p:origin x="168" y="12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306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71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6B60062-98E4-4766-87C1-E1864411C658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0005152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</p:spTree>
    <p:extLst>
      <p:ext uri="{BB962C8B-B14F-4D97-AF65-F5344CB8AC3E}">
        <p14:creationId xmlns:p14="http://schemas.microsoft.com/office/powerpoint/2010/main" val="6236755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文本框 18"/>
          <p:cNvSpPr txBox="1"/>
          <p:nvPr userDrawn="1"/>
        </p:nvSpPr>
        <p:spPr>
          <a:xfrm>
            <a:off x="0" y="6451334"/>
            <a:ext cx="12192000" cy="346855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endParaRPr lang="zh-CN" altLang="en-US" sz="240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130622"/>
            <a:ext cx="10972800" cy="778098"/>
          </a:xfrm>
        </p:spPr>
        <p:txBody>
          <a:bodyPr/>
          <a:lstStyle>
            <a:lvl1pPr algn="l">
              <a:defRPr sz="3600" b="1" baseline="0">
                <a:solidFill>
                  <a:schemeClr val="tx2"/>
                </a:solidFill>
                <a:latin typeface="Consolas" panose="020B0609020204030204" pitchFamily="49" charset="0"/>
              </a:defRPr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09600" y="1124744"/>
            <a:ext cx="10972800" cy="5143378"/>
          </a:xfrm>
        </p:spPr>
        <p:txBody>
          <a:bodyPr/>
          <a:lstStyle>
            <a:lvl1pPr>
              <a:defRPr sz="2800" b="0" baseline="0">
                <a:solidFill>
                  <a:schemeClr val="tx2"/>
                </a:solidFill>
                <a:latin typeface="Consolas" panose="020B0609020204030204" pitchFamily="49" charset="0"/>
              </a:defRPr>
            </a:lvl1pPr>
            <a:lvl2pPr>
              <a:defRPr sz="2400" baseline="0">
                <a:solidFill>
                  <a:schemeClr val="tx2"/>
                </a:solidFill>
                <a:latin typeface="Consolas" panose="020B0609020204030204" pitchFamily="49" charset="0"/>
              </a:defRPr>
            </a:lvl2pPr>
            <a:lvl3pPr>
              <a:defRPr baseline="0">
                <a:solidFill>
                  <a:schemeClr val="tx2"/>
                </a:solidFill>
                <a:latin typeface="Consolas" panose="020B0609020204030204" pitchFamily="49" charset="0"/>
              </a:defRPr>
            </a:lvl3pPr>
            <a:lvl4pPr>
              <a:defRPr baseline="0">
                <a:solidFill>
                  <a:schemeClr val="tx2"/>
                </a:solidFill>
                <a:latin typeface="Consolas" panose="020B0609020204030204" pitchFamily="49" charset="0"/>
              </a:defRPr>
            </a:lvl4pPr>
            <a:lvl5pPr>
              <a:defRPr baseline="0">
                <a:solidFill>
                  <a:schemeClr val="tx2"/>
                </a:solidFill>
                <a:latin typeface="Consolas" panose="020B0609020204030204" pitchFamily="49" charset="0"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cxnSp>
        <p:nvCxnSpPr>
          <p:cNvPr id="5" name="直接连接符 4"/>
          <p:cNvCxnSpPr/>
          <p:nvPr userDrawn="1"/>
        </p:nvCxnSpPr>
        <p:spPr>
          <a:xfrm>
            <a:off x="0" y="908720"/>
            <a:ext cx="12192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文本框 3"/>
          <p:cNvSpPr txBox="1"/>
          <p:nvPr userDrawn="1"/>
        </p:nvSpPr>
        <p:spPr>
          <a:xfrm>
            <a:off x="427174" y="6456838"/>
            <a:ext cx="27885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1600" b="1" kern="1200">
                <a:solidFill>
                  <a:schemeClr val="bg1"/>
                </a:solidFill>
                <a:latin typeface="+mn-ea"/>
                <a:ea typeface="+mn-ea"/>
                <a:cs typeface="+mn-cs"/>
              </a:rPr>
              <a:t>SQL Server</a:t>
            </a:r>
            <a:r>
              <a:rPr kumimoji="1" lang="zh-CN" altLang="en-US" sz="1600" b="1" kern="1200">
                <a:solidFill>
                  <a:schemeClr val="bg1"/>
                </a:solidFill>
                <a:latin typeface="+mn-ea"/>
                <a:ea typeface="+mn-ea"/>
                <a:cs typeface="+mn-cs"/>
              </a:rPr>
              <a:t>数据库系统实训</a:t>
            </a:r>
          </a:p>
        </p:txBody>
      </p:sp>
      <p:sp>
        <p:nvSpPr>
          <p:cNvPr id="7" name="文本框 6"/>
          <p:cNvSpPr txBox="1"/>
          <p:nvPr userDrawn="1"/>
        </p:nvSpPr>
        <p:spPr>
          <a:xfrm>
            <a:off x="10560495" y="6456825"/>
            <a:ext cx="11918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600" b="1">
                <a:solidFill>
                  <a:schemeClr val="bg1"/>
                </a:solidFill>
                <a:latin typeface="+mj-ea"/>
                <a:ea typeface="+mj-ea"/>
              </a:rPr>
              <a:t>6</a:t>
            </a:r>
            <a:r>
              <a:rPr lang="en-US" altLang="zh-CN" sz="1600" b="1">
                <a:solidFill>
                  <a:schemeClr val="bg1"/>
                </a:solidFill>
                <a:latin typeface="Consolas" panose="020B0609020204030204" pitchFamily="49" charset="0"/>
                <a:ea typeface="+mj-ea"/>
              </a:rPr>
              <a:t>-</a:t>
            </a:r>
            <a:fld id="{B7FADD6F-F12F-4751-A96D-F30E96A3BE8B}" type="slidenum">
              <a:rPr lang="zh-CN" altLang="en-US" sz="1600" b="1" smtClean="0">
                <a:solidFill>
                  <a:schemeClr val="bg1"/>
                </a:solidFill>
                <a:latin typeface="Consolas" panose="020B0609020204030204" pitchFamily="49" charset="0"/>
                <a:ea typeface="+mj-ea"/>
              </a:rPr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r>
              <a:rPr lang="zh-CN" altLang="en-US" sz="1600" b="1">
                <a:solidFill>
                  <a:schemeClr val="bg1"/>
                </a:solidFill>
                <a:latin typeface="Consolas" panose="020B0609020204030204" pitchFamily="49" charset="0"/>
                <a:ea typeface="+mj-ea"/>
              </a:rPr>
              <a:t> </a:t>
            </a:r>
          </a:p>
        </p:txBody>
      </p:sp>
      <p:sp>
        <p:nvSpPr>
          <p:cNvPr id="8" name="文本框 7"/>
          <p:cNvSpPr txBox="1"/>
          <p:nvPr userDrawn="1"/>
        </p:nvSpPr>
        <p:spPr>
          <a:xfrm>
            <a:off x="4799857" y="6455527"/>
            <a:ext cx="27363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600" b="1">
                <a:solidFill>
                  <a:schemeClr val="bg1"/>
                </a:solidFill>
                <a:latin typeface="+mj-ea"/>
                <a:ea typeface="+mj-ea"/>
              </a:rPr>
              <a:t>T-SQL</a:t>
            </a:r>
            <a:r>
              <a:rPr lang="zh-CN" altLang="en-US" sz="1600" b="1">
                <a:solidFill>
                  <a:schemeClr val="bg1"/>
                </a:solidFill>
                <a:latin typeface="+mj-ea"/>
                <a:ea typeface="+mj-ea"/>
              </a:rPr>
              <a:t>程序设计</a:t>
            </a:r>
            <a:endParaRPr lang="zh-CN" altLang="en-US" sz="1600" b="1">
              <a:solidFill>
                <a:schemeClr val="bg1"/>
              </a:solidFill>
              <a:latin typeface="Consolas" panose="020B0609020204030204" pitchFamily="49" charset="0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58471018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2" presetClass="entr" presetSubtype="4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9941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幼圆" pitchFamily="49" charset="-122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幼圆" pitchFamily="49" charset="-122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幼圆" pitchFamily="49" charset="-122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幼圆" pitchFamily="49" charset="-122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幼圆" pitchFamily="49" charset="-122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幼圆" pitchFamily="49" charset="-122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幼圆" pitchFamily="49" charset="-122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幼圆" pitchFamily="49" charset="-122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sz="9600" smtClean="0">
                <a:solidFill>
                  <a:srgbClr val="FF0000"/>
                </a:solidFill>
                <a:latin typeface="华文琥珀" panose="02010800040101010101" pitchFamily="2" charset="-122"/>
                <a:ea typeface="华文琥珀" panose="02010800040101010101" pitchFamily="2" charset="-122"/>
              </a:rPr>
              <a:t>5</a:t>
            </a:r>
            <a:endParaRPr lang="zh-CN" altLang="en-US" sz="9600" dirty="0">
              <a:solidFill>
                <a:srgbClr val="FF0000"/>
              </a:solidFill>
              <a:latin typeface="华文琥珀" panose="02010800040101010101" pitchFamily="2" charset="-122"/>
              <a:ea typeface="华文琥珀" panose="02010800040101010101" pitchFamily="2" charset="-122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991544" y="3501008"/>
            <a:ext cx="8280920" cy="1752600"/>
          </a:xfrm>
        </p:spPr>
        <p:txBody>
          <a:bodyPr/>
          <a:lstStyle/>
          <a:p>
            <a:r>
              <a:rPr lang="en-US" altLang="zh-CN" sz="6000" dirty="0"/>
              <a:t>T-SQL</a:t>
            </a:r>
            <a:r>
              <a:rPr lang="zh-CN" altLang="en-US" sz="6000" dirty="0" smtClean="0"/>
              <a:t>编程</a:t>
            </a:r>
            <a:endParaRPr lang="en-US" altLang="zh-CN" sz="6000" dirty="0" smtClean="0"/>
          </a:p>
          <a:p>
            <a:r>
              <a:rPr lang="en-US" altLang="zh-CN" sz="6000" dirty="0" smtClean="0"/>
              <a:t>T-SQL/PL/SQL/</a:t>
            </a:r>
            <a:endParaRPr lang="zh-CN" altLang="en-US" sz="6000" dirty="0"/>
          </a:p>
        </p:txBody>
      </p:sp>
    </p:spTree>
    <p:extLst>
      <p:ext uri="{BB962C8B-B14F-4D97-AF65-F5344CB8AC3E}">
        <p14:creationId xmlns:p14="http://schemas.microsoft.com/office/powerpoint/2010/main" val="10513603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标题 1"/>
          <p:cNvSpPr>
            <a:spLocks noGrp="1"/>
          </p:cNvSpPr>
          <p:nvPr>
            <p:ph type="title"/>
          </p:nvPr>
        </p:nvSpPr>
        <p:spPr>
          <a:xfrm>
            <a:off x="609600" y="130622"/>
            <a:ext cx="10972800" cy="706090"/>
          </a:xfrm>
        </p:spPr>
        <p:txBody>
          <a:bodyPr/>
          <a:lstStyle/>
          <a:p>
            <a:r>
              <a:rPr lang="en-US" altLang="zh-CN"/>
              <a:t>Break</a:t>
            </a:r>
            <a:r>
              <a:rPr lang="zh-CN" altLang="en-US"/>
              <a:t>的用法</a:t>
            </a:r>
          </a:p>
        </p:txBody>
      </p:sp>
      <p:sp>
        <p:nvSpPr>
          <p:cNvPr id="11267" name="内容占位符 2"/>
          <p:cNvSpPr>
            <a:spLocks noGrp="1"/>
          </p:cNvSpPr>
          <p:nvPr>
            <p:ph idx="1"/>
          </p:nvPr>
        </p:nvSpPr>
        <p:spPr>
          <a:xfrm>
            <a:off x="695400" y="1052736"/>
            <a:ext cx="11089232" cy="5400452"/>
          </a:xfrm>
        </p:spPr>
        <p:txBody>
          <a:bodyPr/>
          <a:lstStyle/>
          <a:p>
            <a:r>
              <a:rPr lang="zh-CN" altLang="en-US" sz="2000" dirty="0"/>
              <a:t>求前</a:t>
            </a:r>
            <a:r>
              <a:rPr lang="en-US" altLang="zh-CN" sz="2000" dirty="0"/>
              <a:t>100</a:t>
            </a:r>
            <a:r>
              <a:rPr lang="zh-CN" altLang="en-US" sz="2000" dirty="0"/>
              <a:t>个自然数的和，若和大于</a:t>
            </a:r>
            <a:r>
              <a:rPr lang="en-US" altLang="zh-CN" sz="2000" dirty="0"/>
              <a:t>3000</a:t>
            </a:r>
            <a:r>
              <a:rPr lang="zh-CN" altLang="en-US" sz="2000" dirty="0"/>
              <a:t>则退出，并输出和以及最后一个作为加数的自然数</a:t>
            </a:r>
          </a:p>
          <a:p>
            <a:pPr marL="0" indent="0">
              <a:buNone/>
            </a:pPr>
            <a:r>
              <a:rPr lang="en-US" altLang="zh-CN" sz="2000" dirty="0"/>
              <a:t>declare @</a:t>
            </a:r>
            <a:r>
              <a:rPr lang="en-US" altLang="zh-CN" sz="2000" dirty="0" err="1"/>
              <a:t>i</a:t>
            </a:r>
            <a:r>
              <a:rPr lang="en-US" altLang="zh-CN" sz="2000" dirty="0"/>
              <a:t> as </a:t>
            </a:r>
            <a:r>
              <a:rPr lang="en-US" altLang="zh-CN" sz="2000" dirty="0" err="1"/>
              <a:t>int</a:t>
            </a:r>
            <a:r>
              <a:rPr lang="en-US" altLang="zh-CN" sz="2000" dirty="0"/>
              <a:t>, @sum as </a:t>
            </a:r>
            <a:r>
              <a:rPr lang="en-US" altLang="zh-CN" sz="2000" dirty="0" err="1"/>
              <a:t>int</a:t>
            </a:r>
            <a:r>
              <a:rPr lang="en-US" altLang="zh-CN" sz="2000" dirty="0"/>
              <a:t>; </a:t>
            </a:r>
          </a:p>
          <a:p>
            <a:pPr marL="0" indent="0">
              <a:buNone/>
            </a:pPr>
            <a:r>
              <a:rPr lang="en-US" altLang="zh-CN" sz="2000" dirty="0"/>
              <a:t>set @</a:t>
            </a:r>
            <a:r>
              <a:rPr lang="en-US" altLang="zh-CN" sz="2000" dirty="0" err="1" smtClean="0"/>
              <a:t>i</a:t>
            </a:r>
            <a:r>
              <a:rPr lang="en-US" altLang="zh-CN" sz="2000" dirty="0" smtClean="0"/>
              <a:t> = 1</a:t>
            </a:r>
            <a:r>
              <a:rPr lang="en-US" altLang="zh-CN" sz="2000" dirty="0"/>
              <a:t>; </a:t>
            </a:r>
          </a:p>
          <a:p>
            <a:pPr marL="0" indent="0">
              <a:buNone/>
            </a:pPr>
            <a:r>
              <a:rPr lang="en-US" altLang="zh-CN" sz="2000" dirty="0"/>
              <a:t>set @</a:t>
            </a:r>
            <a:r>
              <a:rPr lang="en-US" altLang="zh-CN" sz="2000" dirty="0" smtClean="0"/>
              <a:t>sum = 0</a:t>
            </a:r>
            <a:r>
              <a:rPr lang="en-US" altLang="zh-CN" sz="2000" dirty="0"/>
              <a:t>; </a:t>
            </a:r>
          </a:p>
          <a:p>
            <a:pPr marL="0" indent="0">
              <a:buNone/>
            </a:pPr>
            <a:r>
              <a:rPr lang="en-US" altLang="zh-CN" sz="2000" dirty="0"/>
              <a:t>while @</a:t>
            </a:r>
            <a:r>
              <a:rPr lang="en-US" altLang="zh-CN" sz="2000" dirty="0" err="1" smtClean="0"/>
              <a:t>i</a:t>
            </a:r>
            <a:r>
              <a:rPr lang="en-US" altLang="zh-CN" sz="2000" dirty="0" smtClean="0"/>
              <a:t> &lt;= 100 </a:t>
            </a:r>
            <a:endParaRPr lang="en-US" altLang="zh-CN" sz="2000" dirty="0"/>
          </a:p>
          <a:p>
            <a:pPr marL="0" indent="0">
              <a:buNone/>
            </a:pPr>
            <a:r>
              <a:rPr lang="en-US" altLang="zh-CN" sz="2000" dirty="0"/>
              <a:t>begin </a:t>
            </a:r>
          </a:p>
          <a:p>
            <a:pPr marL="0" indent="0">
              <a:buNone/>
            </a:pPr>
            <a:r>
              <a:rPr lang="en-US" altLang="zh-CN" sz="2000" dirty="0"/>
              <a:t>	set @</a:t>
            </a:r>
            <a:r>
              <a:rPr lang="en-US" altLang="zh-CN" sz="2000" dirty="0" smtClean="0"/>
              <a:t>sum = @sum + @</a:t>
            </a:r>
            <a:r>
              <a:rPr lang="en-US" altLang="zh-CN" sz="2000" dirty="0" err="1"/>
              <a:t>i</a:t>
            </a:r>
            <a:r>
              <a:rPr lang="en-US" altLang="zh-CN" sz="2000" dirty="0"/>
              <a:t>; </a:t>
            </a:r>
          </a:p>
          <a:p>
            <a:pPr marL="0" indent="0">
              <a:buNone/>
            </a:pPr>
            <a:r>
              <a:rPr lang="en-US" altLang="zh-CN" sz="2000" dirty="0"/>
              <a:t>	set @</a:t>
            </a:r>
            <a:r>
              <a:rPr lang="en-US" altLang="zh-CN" sz="2000" dirty="0" err="1" smtClean="0"/>
              <a:t>i</a:t>
            </a:r>
            <a:r>
              <a:rPr lang="en-US" altLang="zh-CN" sz="2000" dirty="0" smtClean="0"/>
              <a:t> = @</a:t>
            </a:r>
            <a:r>
              <a:rPr lang="en-US" altLang="zh-CN" sz="2000" dirty="0" err="1" smtClean="0"/>
              <a:t>i</a:t>
            </a:r>
            <a:r>
              <a:rPr lang="en-US" altLang="zh-CN" sz="2000" dirty="0" smtClean="0"/>
              <a:t> + 1</a:t>
            </a:r>
            <a:r>
              <a:rPr lang="en-US" altLang="zh-CN" sz="2000" dirty="0"/>
              <a:t>; </a:t>
            </a:r>
          </a:p>
          <a:p>
            <a:pPr marL="0" indent="0">
              <a:buNone/>
            </a:pPr>
            <a:r>
              <a:rPr lang="en-US" altLang="zh-CN" sz="2000" dirty="0"/>
              <a:t>	if(@</a:t>
            </a:r>
            <a:r>
              <a:rPr lang="en-US" altLang="zh-CN" sz="2000" dirty="0" smtClean="0"/>
              <a:t>sum &gt; 3000</a:t>
            </a:r>
            <a:r>
              <a:rPr lang="en-US" altLang="zh-CN" sz="2000" dirty="0"/>
              <a:t>) break; </a:t>
            </a:r>
          </a:p>
          <a:p>
            <a:pPr marL="0" indent="0">
              <a:buNone/>
            </a:pPr>
            <a:r>
              <a:rPr lang="en-US" altLang="zh-CN" sz="2000" dirty="0"/>
              <a:t>end </a:t>
            </a:r>
          </a:p>
          <a:p>
            <a:pPr marL="0" indent="0">
              <a:buNone/>
            </a:pPr>
            <a:r>
              <a:rPr lang="en-US" altLang="zh-CN" sz="2000" dirty="0"/>
              <a:t>print </a:t>
            </a:r>
            <a:r>
              <a:rPr lang="en-US" altLang="zh-CN" sz="2000" dirty="0" smtClean="0"/>
              <a:t>'sum = ' + cast</a:t>
            </a:r>
            <a:r>
              <a:rPr lang="en-US" altLang="zh-CN" sz="2000" dirty="0"/>
              <a:t>(@sum as varchar</a:t>
            </a:r>
            <a:r>
              <a:rPr lang="en-US" altLang="zh-CN" sz="2000" dirty="0" smtClean="0"/>
              <a:t>) + ', </a:t>
            </a:r>
            <a:r>
              <a:rPr lang="en-US" altLang="zh-CN" sz="2000" dirty="0" err="1" smtClean="0"/>
              <a:t>i</a:t>
            </a:r>
            <a:r>
              <a:rPr lang="en-US" altLang="zh-CN" sz="2000" dirty="0" smtClean="0"/>
              <a:t> = '+ cast</a:t>
            </a:r>
            <a:r>
              <a:rPr lang="en-US" altLang="zh-CN" sz="2000" dirty="0"/>
              <a:t>(@i-1 as varchar); 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15666963-C77E-422C-B039-863C64DA6DBC}" type="slidenum">
              <a:rPr lang="en-US" altLang="zh-CN" sz="1200">
                <a:solidFill>
                  <a:srgbClr val="FFFF89"/>
                </a:solidFill>
              </a:rPr>
              <a:pPr eaLnBrk="1" hangingPunct="1"/>
              <a:t>10</a:t>
            </a:fld>
            <a:endParaRPr lang="en-US" altLang="zh-CN" sz="1200">
              <a:solidFill>
                <a:srgbClr val="FFFF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95973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标题 1"/>
          <p:cNvSpPr>
            <a:spLocks noGrp="1"/>
          </p:cNvSpPr>
          <p:nvPr>
            <p:ph type="title"/>
          </p:nvPr>
        </p:nvSpPr>
        <p:spPr>
          <a:xfrm>
            <a:off x="609600" y="130622"/>
            <a:ext cx="10972800" cy="706090"/>
          </a:xfrm>
        </p:spPr>
        <p:txBody>
          <a:bodyPr/>
          <a:lstStyle/>
          <a:p>
            <a:r>
              <a:rPr lang="en-US" altLang="zh-CN"/>
              <a:t>Continue</a:t>
            </a:r>
            <a:r>
              <a:rPr lang="zh-CN" altLang="en-US"/>
              <a:t>的用法</a:t>
            </a:r>
          </a:p>
        </p:txBody>
      </p:sp>
      <p:sp>
        <p:nvSpPr>
          <p:cNvPr id="12291" name="内容占位符 2"/>
          <p:cNvSpPr>
            <a:spLocks noGrp="1"/>
          </p:cNvSpPr>
          <p:nvPr>
            <p:ph idx="1"/>
          </p:nvPr>
        </p:nvSpPr>
        <p:spPr>
          <a:xfrm>
            <a:off x="695400" y="1052737"/>
            <a:ext cx="10972800" cy="5073428"/>
          </a:xfrm>
        </p:spPr>
        <p:txBody>
          <a:bodyPr/>
          <a:lstStyle/>
          <a:p>
            <a:r>
              <a:rPr lang="zh-CN" altLang="en-US" dirty="0"/>
              <a:t>求前</a:t>
            </a:r>
            <a:r>
              <a:rPr lang="en-US" altLang="zh-CN" dirty="0"/>
              <a:t>100</a:t>
            </a:r>
            <a:r>
              <a:rPr lang="zh-CN" altLang="en-US" dirty="0"/>
              <a:t>个自然数的和，但不包括</a:t>
            </a:r>
            <a:r>
              <a:rPr lang="en-US" altLang="zh-CN" dirty="0"/>
              <a:t>9</a:t>
            </a:r>
            <a:r>
              <a:rPr lang="zh-CN" altLang="en-US" dirty="0"/>
              <a:t>的倍数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sz="1800" dirty="0" smtClean="0"/>
              <a:t>declare </a:t>
            </a:r>
            <a:r>
              <a:rPr lang="en-US" altLang="zh-CN" sz="1800" dirty="0"/>
              <a:t>@</a:t>
            </a:r>
            <a:r>
              <a:rPr lang="en-US" altLang="zh-CN" sz="1800" dirty="0" err="1"/>
              <a:t>i</a:t>
            </a:r>
            <a:r>
              <a:rPr lang="en-US" altLang="zh-CN" sz="1800" dirty="0"/>
              <a:t> as </a:t>
            </a:r>
            <a:r>
              <a:rPr lang="en-US" altLang="zh-CN" sz="1800" dirty="0" err="1"/>
              <a:t>int</a:t>
            </a:r>
            <a:r>
              <a:rPr lang="en-US" altLang="zh-CN" sz="1800" dirty="0"/>
              <a:t>, @sum as </a:t>
            </a:r>
            <a:r>
              <a:rPr lang="en-US" altLang="zh-CN" sz="1800" dirty="0" err="1"/>
              <a:t>int</a:t>
            </a:r>
            <a:r>
              <a:rPr lang="en-US" altLang="zh-CN" sz="1800" dirty="0"/>
              <a:t>; </a:t>
            </a:r>
          </a:p>
          <a:p>
            <a:pPr marL="0" indent="0">
              <a:buNone/>
            </a:pPr>
            <a:r>
              <a:rPr lang="en-US" altLang="zh-CN" sz="1800" dirty="0" smtClean="0"/>
              <a:t>set </a:t>
            </a:r>
            <a:r>
              <a:rPr lang="en-US" altLang="zh-CN" sz="1800" dirty="0"/>
              <a:t>@</a:t>
            </a:r>
            <a:r>
              <a:rPr lang="en-US" altLang="zh-CN" sz="1800" dirty="0" err="1"/>
              <a:t>i</a:t>
            </a:r>
            <a:r>
              <a:rPr lang="en-US" altLang="zh-CN" sz="1800" dirty="0"/>
              <a:t>=0; </a:t>
            </a:r>
          </a:p>
          <a:p>
            <a:pPr marL="0" indent="0">
              <a:buNone/>
            </a:pPr>
            <a:r>
              <a:rPr lang="en-US" altLang="zh-CN" sz="1800" dirty="0" smtClean="0"/>
              <a:t>set </a:t>
            </a:r>
            <a:r>
              <a:rPr lang="en-US" altLang="zh-CN" sz="1800" dirty="0"/>
              <a:t>@sum=0; </a:t>
            </a:r>
          </a:p>
          <a:p>
            <a:pPr marL="0" indent="0">
              <a:buNone/>
            </a:pPr>
            <a:r>
              <a:rPr lang="en-US" altLang="zh-CN" sz="1800" dirty="0" smtClean="0"/>
              <a:t>while </a:t>
            </a:r>
            <a:r>
              <a:rPr lang="en-US" altLang="zh-CN" sz="1800" dirty="0"/>
              <a:t>@</a:t>
            </a:r>
            <a:r>
              <a:rPr lang="en-US" altLang="zh-CN" sz="1800" dirty="0" err="1"/>
              <a:t>i</a:t>
            </a:r>
            <a:r>
              <a:rPr lang="en-US" altLang="zh-CN" sz="1800" dirty="0"/>
              <a:t>&lt;=99 </a:t>
            </a:r>
          </a:p>
          <a:p>
            <a:pPr marL="0" indent="0">
              <a:buNone/>
            </a:pPr>
            <a:r>
              <a:rPr lang="en-US" altLang="zh-CN" sz="1800" dirty="0" smtClean="0"/>
              <a:t>begin </a:t>
            </a:r>
            <a:endParaRPr lang="en-US" altLang="zh-CN" sz="1800" dirty="0"/>
          </a:p>
          <a:p>
            <a:pPr marL="0" indent="0">
              <a:buNone/>
            </a:pPr>
            <a:r>
              <a:rPr lang="en-US" altLang="zh-CN" sz="1800" dirty="0"/>
              <a:t>	set @</a:t>
            </a:r>
            <a:r>
              <a:rPr lang="en-US" altLang="zh-CN" sz="1800" dirty="0" err="1"/>
              <a:t>i</a:t>
            </a:r>
            <a:r>
              <a:rPr lang="en-US" altLang="zh-CN" sz="1800" dirty="0"/>
              <a:t>=@i+1; </a:t>
            </a:r>
          </a:p>
          <a:p>
            <a:pPr marL="0" indent="0">
              <a:buNone/>
            </a:pPr>
            <a:r>
              <a:rPr lang="en-US" altLang="zh-CN" sz="1800" dirty="0"/>
              <a:t>	if(@i%9=0) continue; </a:t>
            </a:r>
          </a:p>
          <a:p>
            <a:pPr marL="0" indent="0">
              <a:buNone/>
            </a:pPr>
            <a:r>
              <a:rPr lang="da-DK" altLang="zh-CN" sz="1800" dirty="0" smtClean="0"/>
              <a:t>set </a:t>
            </a:r>
            <a:r>
              <a:rPr lang="da-DK" altLang="zh-CN" sz="1800" dirty="0"/>
              <a:t>@sum=@sum+@i; </a:t>
            </a:r>
          </a:p>
          <a:p>
            <a:pPr marL="0" indent="0">
              <a:buNone/>
            </a:pPr>
            <a:r>
              <a:rPr lang="en-US" altLang="zh-CN" sz="1800" dirty="0" smtClean="0"/>
              <a:t>end </a:t>
            </a:r>
            <a:endParaRPr lang="en-US" altLang="zh-CN" sz="1800" dirty="0"/>
          </a:p>
          <a:p>
            <a:pPr marL="0" indent="0">
              <a:buNone/>
            </a:pPr>
            <a:r>
              <a:rPr lang="en-US" altLang="zh-CN" sz="1800" dirty="0" smtClean="0"/>
              <a:t>print </a:t>
            </a:r>
            <a:r>
              <a:rPr lang="en-US" altLang="zh-CN" sz="1800" dirty="0"/>
              <a:t>'sum= '+cast(@sum as varchar)+', </a:t>
            </a:r>
            <a:r>
              <a:rPr lang="en-US" altLang="zh-CN" sz="1800" dirty="0" err="1"/>
              <a:t>i</a:t>
            </a:r>
            <a:r>
              <a:rPr lang="en-US" altLang="zh-CN" sz="1800" dirty="0"/>
              <a:t>='+cast(@</a:t>
            </a:r>
            <a:r>
              <a:rPr lang="en-US" altLang="zh-CN" sz="1800" dirty="0" err="1"/>
              <a:t>i</a:t>
            </a:r>
            <a:r>
              <a:rPr lang="en-US" altLang="zh-CN" sz="1800" dirty="0"/>
              <a:t> as varchar); </a:t>
            </a:r>
          </a:p>
          <a:p>
            <a:pPr marL="0" indent="0">
              <a:buNone/>
            </a:pPr>
            <a:r>
              <a:rPr lang="en-US" altLang="zh-CN" sz="1800" dirty="0" smtClean="0"/>
              <a:t>go </a:t>
            </a:r>
            <a:endParaRPr lang="en-US" altLang="zh-CN" sz="1800" dirty="0"/>
          </a:p>
          <a:p>
            <a:pPr marL="0" indent="0">
              <a:buNone/>
            </a:pPr>
            <a:r>
              <a:rPr lang="en-US" altLang="zh-CN" sz="1800" dirty="0"/>
              <a:t>sum= 4456, </a:t>
            </a:r>
            <a:r>
              <a:rPr lang="en-US" altLang="zh-CN" sz="1800" dirty="0" err="1"/>
              <a:t>i</a:t>
            </a:r>
            <a:r>
              <a:rPr lang="en-US" altLang="zh-CN" sz="1800" dirty="0"/>
              <a:t>=100 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363C36DC-3DAF-4A0E-8A9D-7EC3D2115255}" type="slidenum">
              <a:rPr lang="en-US" altLang="zh-CN" sz="1200">
                <a:solidFill>
                  <a:srgbClr val="FFFF89"/>
                </a:solidFill>
              </a:rPr>
              <a:pPr eaLnBrk="1" hangingPunct="1"/>
              <a:t>11</a:t>
            </a:fld>
            <a:endParaRPr lang="en-US" altLang="zh-CN" sz="1200">
              <a:solidFill>
                <a:srgbClr val="FFFF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40046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551384" y="188640"/>
            <a:ext cx="9430816" cy="648072"/>
          </a:xfrm>
        </p:spPr>
        <p:txBody>
          <a:bodyPr/>
          <a:lstStyle/>
          <a:p>
            <a:pPr eaLnBrk="1" hangingPunct="1"/>
            <a:r>
              <a:rPr lang="zh-CN" altLang="en-US"/>
              <a:t>第一个程序</a:t>
            </a:r>
            <a:endParaRPr lang="en-US" altLang="zh-CN"/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623392" y="1052737"/>
            <a:ext cx="11089232" cy="5328592"/>
          </a:xfrm>
        </p:spPr>
        <p:txBody>
          <a:bodyPr/>
          <a:lstStyle/>
          <a:p>
            <a:pPr marL="0" indent="0">
              <a:buNone/>
            </a:pPr>
            <a:r>
              <a:rPr lang="en-US" altLang="zh-CN" dirty="0" smtClean="0"/>
              <a:t>print </a:t>
            </a:r>
            <a:r>
              <a:rPr lang="en-US" altLang="zh-CN" dirty="0"/>
              <a:t>'Hello, world!' </a:t>
            </a:r>
          </a:p>
          <a:p>
            <a:pPr marL="0" indent="0">
              <a:buNone/>
            </a:pPr>
            <a:r>
              <a:rPr lang="en-US" altLang="zh-CN" dirty="0" smtClean="0"/>
              <a:t>go </a:t>
            </a:r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E623C0C0-FDAE-4F5D-916C-52DC732BB18C}" type="slidenum">
              <a:rPr lang="en-US" altLang="zh-CN" sz="1200">
                <a:solidFill>
                  <a:srgbClr val="FFFF89"/>
                </a:solidFill>
              </a:rPr>
              <a:pPr eaLnBrk="1" hangingPunct="1"/>
              <a:t>2</a:t>
            </a:fld>
            <a:endParaRPr lang="en-US" altLang="zh-CN" sz="1200">
              <a:solidFill>
                <a:srgbClr val="FFFF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38131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23392" y="116632"/>
            <a:ext cx="9435008" cy="720080"/>
          </a:xfrm>
        </p:spPr>
        <p:txBody>
          <a:bodyPr/>
          <a:lstStyle/>
          <a:p>
            <a:pPr eaLnBrk="1" hangingPunct="1"/>
            <a:r>
              <a:rPr lang="zh-CN" altLang="en-US"/>
              <a:t>变量操作</a:t>
            </a:r>
            <a:endParaRPr lang="en-US" altLang="zh-CN"/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839416" y="1052737"/>
            <a:ext cx="10801200" cy="5255990"/>
          </a:xfrm>
        </p:spPr>
        <p:txBody>
          <a:bodyPr/>
          <a:lstStyle/>
          <a:p>
            <a:pPr marL="0" indent="0">
              <a:buNone/>
            </a:pPr>
            <a:r>
              <a:rPr lang="en-US" altLang="zh-CN" dirty="0" smtClean="0"/>
              <a:t>declare </a:t>
            </a:r>
            <a:r>
              <a:rPr lang="en-US" altLang="zh-CN" dirty="0"/>
              <a:t>@</a:t>
            </a:r>
            <a:r>
              <a:rPr lang="en-US" altLang="zh-CN" dirty="0" err="1"/>
              <a:t>i</a:t>
            </a:r>
            <a:r>
              <a:rPr lang="en-US" altLang="zh-CN" dirty="0"/>
              <a:t> as </a:t>
            </a:r>
            <a:r>
              <a:rPr lang="en-US" altLang="zh-CN" dirty="0" err="1"/>
              <a:t>int</a:t>
            </a:r>
            <a:r>
              <a:rPr lang="en-US" altLang="zh-CN" dirty="0"/>
              <a:t> </a:t>
            </a:r>
          </a:p>
          <a:p>
            <a:pPr marL="0" indent="0">
              <a:buNone/>
            </a:pPr>
            <a:r>
              <a:rPr lang="en-US" altLang="zh-CN" dirty="0" smtClean="0"/>
              <a:t>declare </a:t>
            </a:r>
            <a:r>
              <a:rPr lang="en-US" altLang="zh-CN" dirty="0"/>
              <a:t>@j as </a:t>
            </a:r>
            <a:r>
              <a:rPr lang="en-US" altLang="zh-CN" dirty="0" err="1"/>
              <a:t>int</a:t>
            </a:r>
            <a:r>
              <a:rPr lang="en-US" altLang="zh-CN" dirty="0"/>
              <a:t> </a:t>
            </a:r>
          </a:p>
          <a:p>
            <a:pPr marL="0" indent="0">
              <a:buNone/>
            </a:pPr>
            <a:r>
              <a:rPr lang="en-US" altLang="zh-CN" dirty="0" smtClean="0"/>
              <a:t>declare </a:t>
            </a:r>
            <a:r>
              <a:rPr lang="en-US" altLang="zh-CN" dirty="0"/>
              <a:t>@k as </a:t>
            </a:r>
            <a:r>
              <a:rPr lang="en-US" altLang="zh-CN" dirty="0" err="1"/>
              <a:t>int</a:t>
            </a:r>
            <a:r>
              <a:rPr lang="en-US" altLang="zh-CN" dirty="0"/>
              <a:t> </a:t>
            </a:r>
          </a:p>
          <a:p>
            <a:pPr marL="0" indent="0">
              <a:buNone/>
            </a:pPr>
            <a:r>
              <a:rPr lang="en-US" altLang="zh-CN" dirty="0" smtClean="0"/>
              <a:t>set </a:t>
            </a:r>
            <a:r>
              <a:rPr lang="en-US" altLang="zh-CN" dirty="0"/>
              <a:t>@</a:t>
            </a:r>
            <a:r>
              <a:rPr lang="en-US" altLang="zh-CN" dirty="0" err="1" smtClean="0"/>
              <a:t>i</a:t>
            </a:r>
            <a:r>
              <a:rPr lang="en-US" altLang="zh-CN" dirty="0" smtClean="0"/>
              <a:t> = 3 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 smtClean="0"/>
              <a:t>set </a:t>
            </a:r>
            <a:r>
              <a:rPr lang="en-US" altLang="zh-CN" dirty="0"/>
              <a:t>@</a:t>
            </a:r>
            <a:r>
              <a:rPr lang="en-US" altLang="zh-CN" dirty="0" smtClean="0"/>
              <a:t>j = 2 </a:t>
            </a:r>
            <a:endParaRPr lang="en-US" altLang="zh-CN" dirty="0"/>
          </a:p>
          <a:p>
            <a:pPr marL="0" indent="0">
              <a:buNone/>
            </a:pPr>
            <a:r>
              <a:rPr lang="da-DK" altLang="zh-CN" dirty="0" smtClean="0"/>
              <a:t>set </a:t>
            </a:r>
            <a:r>
              <a:rPr lang="da-DK" altLang="zh-CN"/>
              <a:t>@</a:t>
            </a:r>
            <a:r>
              <a:rPr lang="da-DK" altLang="zh-CN" smtClean="0"/>
              <a:t>k = @i + @</a:t>
            </a:r>
            <a:r>
              <a:rPr lang="da-DK" altLang="zh-CN" dirty="0"/>
              <a:t>j </a:t>
            </a:r>
          </a:p>
          <a:p>
            <a:pPr marL="0" indent="0">
              <a:buNone/>
            </a:pPr>
            <a:r>
              <a:rPr lang="en-US" altLang="zh-CN" dirty="0" smtClean="0"/>
              <a:t>print </a:t>
            </a:r>
            <a:r>
              <a:rPr lang="en-US" altLang="zh-CN" dirty="0"/>
              <a:t>@k </a:t>
            </a:r>
          </a:p>
          <a:p>
            <a:pPr marL="0" indent="0">
              <a:buNone/>
            </a:pPr>
            <a:r>
              <a:rPr lang="en-US" altLang="zh-CN" dirty="0" smtClean="0"/>
              <a:t>go 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5 </a:t>
            </a:r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EA1F18BB-3B7C-47F8-B44A-B34CBEA01D52}" type="slidenum">
              <a:rPr lang="en-US" altLang="zh-CN" sz="1200">
                <a:solidFill>
                  <a:srgbClr val="FFFF89"/>
                </a:solidFill>
              </a:rPr>
              <a:pPr eaLnBrk="1" hangingPunct="1"/>
              <a:t>3</a:t>
            </a:fld>
            <a:endParaRPr lang="en-US" altLang="zh-CN" sz="1200">
              <a:solidFill>
                <a:srgbClr val="FFFF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57281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标题 1"/>
          <p:cNvSpPr>
            <a:spLocks noGrp="1"/>
          </p:cNvSpPr>
          <p:nvPr>
            <p:ph type="title"/>
          </p:nvPr>
        </p:nvSpPr>
        <p:spPr>
          <a:xfrm>
            <a:off x="609600" y="130622"/>
            <a:ext cx="10972800" cy="706090"/>
          </a:xfrm>
        </p:spPr>
        <p:txBody>
          <a:bodyPr/>
          <a:lstStyle/>
          <a:p>
            <a:r>
              <a:rPr lang="zh-CN" altLang="en-US"/>
              <a:t>变量操作</a:t>
            </a:r>
            <a:r>
              <a:rPr lang="en-US" altLang="zh-CN"/>
              <a:t>(</a:t>
            </a:r>
            <a:r>
              <a:rPr lang="zh-CN" altLang="en-US"/>
              <a:t>续</a:t>
            </a:r>
            <a:r>
              <a:rPr lang="en-US" altLang="zh-CN"/>
              <a:t>)</a:t>
            </a:r>
            <a:endParaRPr lang="zh-CN" altLang="en-US"/>
          </a:p>
        </p:txBody>
      </p:sp>
      <p:sp>
        <p:nvSpPr>
          <p:cNvPr id="5123" name="内容占位符 2"/>
          <p:cNvSpPr>
            <a:spLocks noGrp="1"/>
          </p:cNvSpPr>
          <p:nvPr>
            <p:ph idx="1"/>
          </p:nvPr>
        </p:nvSpPr>
        <p:spPr>
          <a:xfrm>
            <a:off x="609600" y="1052736"/>
            <a:ext cx="10972800" cy="5215386"/>
          </a:xfrm>
        </p:spPr>
        <p:txBody>
          <a:bodyPr/>
          <a:lstStyle/>
          <a:p>
            <a:pPr marL="0" indent="0">
              <a:buNone/>
            </a:pPr>
            <a:r>
              <a:rPr lang="en-US" altLang="zh-CN" sz="3000" dirty="0" smtClean="0"/>
              <a:t>declare </a:t>
            </a:r>
            <a:r>
              <a:rPr lang="en-US" altLang="zh-CN" sz="3000" dirty="0"/>
              <a:t>@</a:t>
            </a:r>
            <a:r>
              <a:rPr lang="en-US" altLang="zh-CN" sz="3000" dirty="0" err="1"/>
              <a:t>i</a:t>
            </a:r>
            <a:r>
              <a:rPr lang="en-US" altLang="zh-CN" sz="3000" dirty="0"/>
              <a:t> as </a:t>
            </a:r>
            <a:r>
              <a:rPr lang="en-US" altLang="zh-CN" sz="3000" dirty="0" err="1" smtClean="0"/>
              <a:t>int</a:t>
            </a:r>
            <a:r>
              <a:rPr lang="en-US" altLang="zh-CN" sz="3000" dirty="0" smtClean="0"/>
              <a:t> = 3</a:t>
            </a:r>
            <a:r>
              <a:rPr lang="en-US" altLang="zh-CN" sz="3000" dirty="0"/>
              <a:t>, @j as </a:t>
            </a:r>
            <a:r>
              <a:rPr lang="en-US" altLang="zh-CN" sz="3000" dirty="0" err="1" smtClean="0"/>
              <a:t>int</a:t>
            </a:r>
            <a:r>
              <a:rPr lang="en-US" altLang="zh-CN" sz="3000" dirty="0" smtClean="0"/>
              <a:t> = 2</a:t>
            </a:r>
            <a:r>
              <a:rPr lang="en-US" altLang="zh-CN" sz="3000" dirty="0"/>
              <a:t>, @k as </a:t>
            </a:r>
            <a:r>
              <a:rPr lang="en-US" altLang="zh-CN" sz="3000" dirty="0" err="1"/>
              <a:t>int</a:t>
            </a:r>
            <a:r>
              <a:rPr lang="en-US" altLang="zh-CN" sz="3000" dirty="0"/>
              <a:t> </a:t>
            </a:r>
          </a:p>
          <a:p>
            <a:pPr marL="0" indent="0">
              <a:buNone/>
            </a:pPr>
            <a:r>
              <a:rPr lang="da-DK" altLang="zh-CN" sz="3000" dirty="0" smtClean="0"/>
              <a:t>set </a:t>
            </a:r>
            <a:r>
              <a:rPr lang="da-DK" altLang="zh-CN" sz="3000" dirty="0"/>
              <a:t>@</a:t>
            </a:r>
            <a:r>
              <a:rPr lang="da-DK" altLang="zh-CN" sz="3000" dirty="0" smtClean="0"/>
              <a:t>k = @i + @</a:t>
            </a:r>
            <a:r>
              <a:rPr lang="da-DK" altLang="zh-CN" sz="3000" dirty="0"/>
              <a:t>j </a:t>
            </a:r>
          </a:p>
          <a:p>
            <a:pPr marL="0" indent="0">
              <a:buNone/>
            </a:pPr>
            <a:r>
              <a:rPr lang="en-US" altLang="zh-CN" sz="3000" dirty="0" smtClean="0"/>
              <a:t>print </a:t>
            </a:r>
            <a:r>
              <a:rPr lang="en-US" altLang="zh-CN" sz="3000" dirty="0"/>
              <a:t>@k </a:t>
            </a:r>
          </a:p>
          <a:p>
            <a:pPr marL="0" indent="0">
              <a:buNone/>
            </a:pPr>
            <a:r>
              <a:rPr lang="en-US" altLang="zh-CN" sz="3000" dirty="0" smtClean="0"/>
              <a:t>go </a:t>
            </a:r>
            <a:endParaRPr lang="en-US" altLang="zh-CN" sz="3000" dirty="0"/>
          </a:p>
          <a:p>
            <a:pPr marL="0" indent="0">
              <a:buNone/>
            </a:pPr>
            <a:r>
              <a:rPr lang="en-US" altLang="zh-CN" sz="3000" dirty="0"/>
              <a:t>5 </a:t>
            </a:r>
            <a:endParaRPr lang="zh-CN" altLang="en-US" sz="30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5630EB3E-08BC-48B4-B2BA-1212FA26646B}" type="slidenum">
              <a:rPr lang="en-US" altLang="zh-CN" sz="1200">
                <a:solidFill>
                  <a:srgbClr val="FFFF89"/>
                </a:solidFill>
              </a:rPr>
              <a:pPr eaLnBrk="1" hangingPunct="1"/>
              <a:t>4</a:t>
            </a:fld>
            <a:endParaRPr lang="en-US" altLang="zh-CN" sz="1200">
              <a:solidFill>
                <a:srgbClr val="FFFF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53999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标题 1"/>
          <p:cNvSpPr>
            <a:spLocks noGrp="1"/>
          </p:cNvSpPr>
          <p:nvPr>
            <p:ph type="title"/>
          </p:nvPr>
        </p:nvSpPr>
        <p:spPr>
          <a:xfrm>
            <a:off x="609600" y="130622"/>
            <a:ext cx="10972800" cy="706090"/>
          </a:xfrm>
        </p:spPr>
        <p:txBody>
          <a:bodyPr/>
          <a:lstStyle/>
          <a:p>
            <a:r>
              <a:rPr lang="zh-CN" altLang="en-US"/>
              <a:t>显示表中的数据</a:t>
            </a:r>
          </a:p>
        </p:txBody>
      </p:sp>
      <p:sp>
        <p:nvSpPr>
          <p:cNvPr id="6147" name="内容占位符 2"/>
          <p:cNvSpPr>
            <a:spLocks noGrp="1"/>
          </p:cNvSpPr>
          <p:nvPr>
            <p:ph idx="1"/>
          </p:nvPr>
        </p:nvSpPr>
        <p:spPr>
          <a:xfrm>
            <a:off x="695400" y="1052737"/>
            <a:ext cx="11017223" cy="5073428"/>
          </a:xfrm>
        </p:spPr>
        <p:txBody>
          <a:bodyPr/>
          <a:lstStyle/>
          <a:p>
            <a:pPr marL="0" indent="0">
              <a:buNone/>
            </a:pPr>
            <a:r>
              <a:rPr lang="en-US" altLang="zh-CN" sz="2400" dirty="0" smtClean="0"/>
              <a:t>declare </a:t>
            </a:r>
            <a:r>
              <a:rPr lang="en-US" altLang="zh-CN" sz="2400" dirty="0"/>
              <a:t>@</a:t>
            </a:r>
            <a:r>
              <a:rPr lang="en-US" altLang="zh-CN" sz="2400" dirty="0" err="1"/>
              <a:t>sumsal</a:t>
            </a:r>
            <a:r>
              <a:rPr lang="en-US" altLang="zh-CN" sz="2400" dirty="0"/>
              <a:t> as numeric(10,2), @</a:t>
            </a:r>
            <a:r>
              <a:rPr lang="en-US" altLang="zh-CN" sz="2400" dirty="0" err="1"/>
              <a:t>dno</a:t>
            </a:r>
            <a:r>
              <a:rPr lang="en-US" altLang="zh-CN" sz="2400" dirty="0"/>
              <a:t> as </a:t>
            </a:r>
            <a:r>
              <a:rPr lang="en-US" altLang="zh-CN" sz="2400" dirty="0" err="1"/>
              <a:t>tinyint</a:t>
            </a:r>
            <a:r>
              <a:rPr lang="en-US" altLang="zh-CN" sz="2400" dirty="0"/>
              <a:t> </a:t>
            </a:r>
          </a:p>
          <a:p>
            <a:pPr marL="0" indent="0">
              <a:buNone/>
            </a:pPr>
            <a:r>
              <a:rPr lang="en-US" altLang="zh-CN" sz="2400" dirty="0" smtClean="0"/>
              <a:t>select </a:t>
            </a:r>
            <a:r>
              <a:rPr lang="en-US" altLang="zh-CN" sz="2400" dirty="0"/>
              <a:t>@</a:t>
            </a:r>
            <a:r>
              <a:rPr lang="en-US" altLang="zh-CN" sz="2400" dirty="0" err="1" smtClean="0"/>
              <a:t>dno</a:t>
            </a:r>
            <a:r>
              <a:rPr lang="en-US" altLang="zh-CN" sz="2400" dirty="0" smtClean="0"/>
              <a:t> = </a:t>
            </a:r>
            <a:r>
              <a:rPr lang="en-US" altLang="zh-CN" sz="2400" dirty="0" err="1" smtClean="0"/>
              <a:t>deptno</a:t>
            </a:r>
            <a:r>
              <a:rPr lang="en-US" altLang="zh-CN" sz="2400" dirty="0"/>
              <a:t>, @</a:t>
            </a:r>
            <a:r>
              <a:rPr lang="en-US" altLang="zh-CN" sz="2400" dirty="0" err="1" smtClean="0"/>
              <a:t>sumsal</a:t>
            </a:r>
            <a:r>
              <a:rPr lang="en-US" altLang="zh-CN" sz="2400" dirty="0" smtClean="0"/>
              <a:t> = sum(</a:t>
            </a:r>
            <a:r>
              <a:rPr lang="en-US" altLang="zh-CN" sz="2400" dirty="0" err="1" smtClean="0"/>
              <a:t>sal</a:t>
            </a:r>
            <a:r>
              <a:rPr lang="en-US" altLang="zh-CN" sz="2400" dirty="0"/>
              <a:t>) </a:t>
            </a:r>
          </a:p>
          <a:p>
            <a:pPr marL="0" indent="0">
              <a:buNone/>
            </a:pPr>
            <a:r>
              <a:rPr lang="en-US" altLang="zh-CN" sz="2400" dirty="0" smtClean="0"/>
              <a:t>from </a:t>
            </a:r>
            <a:r>
              <a:rPr lang="en-US" altLang="zh-CN" sz="2400" dirty="0" err="1"/>
              <a:t>emp</a:t>
            </a:r>
            <a:r>
              <a:rPr lang="en-US" altLang="zh-CN" sz="2400" dirty="0"/>
              <a:t> </a:t>
            </a:r>
          </a:p>
          <a:p>
            <a:pPr marL="0" indent="0">
              <a:buNone/>
            </a:pPr>
            <a:r>
              <a:rPr lang="en-US" altLang="zh-CN" sz="2400" dirty="0" smtClean="0"/>
              <a:t>group </a:t>
            </a:r>
            <a:r>
              <a:rPr lang="en-US" altLang="zh-CN" sz="2400" dirty="0"/>
              <a:t>by </a:t>
            </a:r>
            <a:r>
              <a:rPr lang="en-US" altLang="zh-CN" sz="2400" dirty="0" err="1"/>
              <a:t>deptno</a:t>
            </a:r>
            <a:r>
              <a:rPr lang="en-US" altLang="zh-CN" sz="2400" dirty="0"/>
              <a:t> </a:t>
            </a:r>
          </a:p>
          <a:p>
            <a:pPr marL="0" indent="0">
              <a:buNone/>
            </a:pPr>
            <a:r>
              <a:rPr lang="en-US" altLang="zh-CN" sz="2400" dirty="0" smtClean="0"/>
              <a:t>print </a:t>
            </a:r>
            <a:r>
              <a:rPr lang="en-US" altLang="zh-CN" sz="2400" dirty="0"/>
              <a:t>cast(@</a:t>
            </a:r>
            <a:r>
              <a:rPr lang="en-US" altLang="zh-CN" sz="2400" dirty="0" err="1"/>
              <a:t>dno</a:t>
            </a:r>
            <a:r>
              <a:rPr lang="en-US" altLang="zh-CN" sz="2400" dirty="0"/>
              <a:t> as varchar)+': '+cast(@</a:t>
            </a:r>
            <a:r>
              <a:rPr lang="en-US" altLang="zh-CN" sz="2400" dirty="0" err="1"/>
              <a:t>sumsal</a:t>
            </a:r>
            <a:r>
              <a:rPr lang="en-US" altLang="zh-CN" sz="2400" dirty="0"/>
              <a:t> as varchar) </a:t>
            </a:r>
          </a:p>
          <a:p>
            <a:pPr marL="0" indent="0">
              <a:buNone/>
            </a:pPr>
            <a:r>
              <a:rPr lang="en-US" altLang="zh-CN" sz="2400" dirty="0" smtClean="0"/>
              <a:t>go </a:t>
            </a:r>
            <a:endParaRPr lang="en-US" altLang="zh-CN" sz="2400" dirty="0"/>
          </a:p>
          <a:p>
            <a:pPr marL="0" indent="0">
              <a:buNone/>
            </a:pPr>
            <a:r>
              <a:rPr lang="en-US" altLang="zh-CN" sz="2400" dirty="0"/>
              <a:t>10: 8750.00 </a:t>
            </a:r>
            <a:endParaRPr lang="zh-CN" altLang="en-US" sz="24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9EE4119F-C89C-4F3D-88C5-3B12D2112B2B}" type="slidenum">
              <a:rPr lang="en-US" altLang="zh-CN" sz="1200">
                <a:solidFill>
                  <a:srgbClr val="FFFF89"/>
                </a:solidFill>
              </a:rPr>
              <a:pPr eaLnBrk="1" hangingPunct="1"/>
              <a:t>5</a:t>
            </a:fld>
            <a:endParaRPr lang="en-US" altLang="zh-CN" sz="1200">
              <a:solidFill>
                <a:srgbClr val="FFFF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04078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标题 1"/>
          <p:cNvSpPr>
            <a:spLocks noGrp="1"/>
          </p:cNvSpPr>
          <p:nvPr>
            <p:ph type="title"/>
          </p:nvPr>
        </p:nvSpPr>
        <p:spPr>
          <a:xfrm>
            <a:off x="609600" y="130622"/>
            <a:ext cx="10972800" cy="706090"/>
          </a:xfrm>
        </p:spPr>
        <p:txBody>
          <a:bodyPr/>
          <a:lstStyle/>
          <a:p>
            <a:r>
              <a:rPr lang="zh-CN" altLang="en-US"/>
              <a:t>条件判断</a:t>
            </a:r>
          </a:p>
        </p:txBody>
      </p:sp>
      <p:sp>
        <p:nvSpPr>
          <p:cNvPr id="7171" name="内容占位符 2"/>
          <p:cNvSpPr>
            <a:spLocks noGrp="1"/>
          </p:cNvSpPr>
          <p:nvPr>
            <p:ph idx="1"/>
          </p:nvPr>
        </p:nvSpPr>
        <p:spPr>
          <a:xfrm>
            <a:off x="695400" y="1052736"/>
            <a:ext cx="10887000" cy="5073427"/>
          </a:xfrm>
        </p:spPr>
        <p:txBody>
          <a:bodyPr/>
          <a:lstStyle/>
          <a:p>
            <a:r>
              <a:rPr lang="zh-CN" altLang="en-US" dirty="0"/>
              <a:t>判断当前日期是否为当年的最后一天</a:t>
            </a:r>
          </a:p>
          <a:p>
            <a:pPr marL="0" indent="0">
              <a:buNone/>
            </a:pPr>
            <a:r>
              <a:rPr lang="en-US" altLang="zh-CN" sz="2300" dirty="0" smtClean="0"/>
              <a:t>if </a:t>
            </a:r>
            <a:r>
              <a:rPr lang="en-US" altLang="zh-CN" sz="2300" dirty="0"/>
              <a:t>year(</a:t>
            </a:r>
            <a:r>
              <a:rPr lang="en-US" altLang="zh-CN" sz="2300" dirty="0" err="1"/>
              <a:t>current_timestamp</a:t>
            </a:r>
            <a:r>
              <a:rPr lang="en-US" altLang="zh-CN" sz="2300" dirty="0"/>
              <a:t>) &lt;&gt; year(current_timestamp+1) </a:t>
            </a:r>
          </a:p>
          <a:p>
            <a:pPr marL="0" indent="0">
              <a:buNone/>
            </a:pPr>
            <a:r>
              <a:rPr lang="en-US" altLang="zh-CN" sz="2300" dirty="0" smtClean="0"/>
              <a:t>    print </a:t>
            </a:r>
            <a:r>
              <a:rPr lang="en-US" altLang="zh-CN" sz="2300" dirty="0"/>
              <a:t>'Today is the last day of the year.' </a:t>
            </a:r>
          </a:p>
          <a:p>
            <a:pPr marL="0" indent="0">
              <a:buNone/>
            </a:pPr>
            <a:r>
              <a:rPr lang="en-US" altLang="zh-CN" sz="2300" dirty="0" smtClean="0"/>
              <a:t>else </a:t>
            </a:r>
            <a:endParaRPr lang="en-US" altLang="zh-CN" sz="2300" dirty="0"/>
          </a:p>
          <a:p>
            <a:pPr marL="0" indent="0">
              <a:buNone/>
            </a:pPr>
            <a:r>
              <a:rPr lang="en-US" altLang="zh-CN" sz="2300" dirty="0" smtClean="0"/>
              <a:t>    print </a:t>
            </a:r>
            <a:r>
              <a:rPr lang="en-US" altLang="zh-CN" sz="2300" dirty="0"/>
              <a:t>'Today is not the last day of the year.' </a:t>
            </a:r>
          </a:p>
          <a:p>
            <a:pPr marL="0" indent="0">
              <a:buNone/>
            </a:pPr>
            <a:r>
              <a:rPr lang="en-US" altLang="zh-CN" sz="2300" dirty="0" smtClean="0"/>
              <a:t>go </a:t>
            </a:r>
            <a:endParaRPr lang="en-US" altLang="zh-CN" sz="2300" dirty="0"/>
          </a:p>
          <a:p>
            <a:pPr marL="0" indent="0">
              <a:buNone/>
            </a:pPr>
            <a:r>
              <a:rPr lang="en-US" altLang="zh-CN" sz="2300" dirty="0"/>
              <a:t>Today is not the last day of the year. </a:t>
            </a:r>
          </a:p>
          <a:p>
            <a:pPr marL="0" indent="0">
              <a:buNone/>
            </a:pPr>
            <a:endParaRPr lang="en-US" altLang="zh-CN" sz="2000" dirty="0"/>
          </a:p>
          <a:p>
            <a:pPr marL="0" indent="0">
              <a:buNone/>
            </a:pPr>
            <a:r>
              <a:rPr lang="zh-CN" altLang="en-US" sz="2000" dirty="0"/>
              <a:t>说明：若要在</a:t>
            </a:r>
            <a:r>
              <a:rPr lang="en-US" altLang="zh-CN" sz="2000" dirty="0"/>
              <a:t>if</a:t>
            </a:r>
            <a:r>
              <a:rPr lang="zh-CN" altLang="en-US" sz="2000" dirty="0"/>
              <a:t>或</a:t>
            </a:r>
            <a:r>
              <a:rPr lang="en-US" altLang="zh-CN" sz="2000" dirty="0"/>
              <a:t>else</a:t>
            </a:r>
            <a:r>
              <a:rPr lang="zh-CN" altLang="en-US" sz="2000" dirty="0"/>
              <a:t>中执行多行命令，则需要用</a:t>
            </a:r>
            <a:r>
              <a:rPr lang="en-US" altLang="zh-CN" sz="2000" dirty="0"/>
              <a:t>begin…end</a:t>
            </a:r>
            <a:r>
              <a:rPr lang="zh-CN" altLang="en-US" sz="2000" dirty="0"/>
              <a:t>括住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BBAF4F14-B65C-4C1C-AD5C-9DAB8FDF7526}" type="slidenum">
              <a:rPr lang="en-US" altLang="zh-CN" sz="1200">
                <a:solidFill>
                  <a:srgbClr val="FFFF89"/>
                </a:solidFill>
              </a:rPr>
              <a:pPr eaLnBrk="1" hangingPunct="1"/>
              <a:t>6</a:t>
            </a:fld>
            <a:endParaRPr lang="en-US" altLang="zh-CN" sz="1200">
              <a:solidFill>
                <a:srgbClr val="FFFF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0913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标题 1"/>
          <p:cNvSpPr>
            <a:spLocks noGrp="1"/>
          </p:cNvSpPr>
          <p:nvPr>
            <p:ph type="title"/>
          </p:nvPr>
        </p:nvSpPr>
        <p:spPr>
          <a:xfrm>
            <a:off x="623392" y="116632"/>
            <a:ext cx="10945216" cy="720080"/>
          </a:xfrm>
        </p:spPr>
        <p:txBody>
          <a:bodyPr/>
          <a:lstStyle/>
          <a:p>
            <a:r>
              <a:rPr lang="en-US" altLang="zh-CN"/>
              <a:t>Case</a:t>
            </a:r>
            <a:r>
              <a:rPr lang="zh-CN" altLang="en-US"/>
              <a:t>语句</a:t>
            </a:r>
          </a:p>
        </p:txBody>
      </p:sp>
      <p:sp>
        <p:nvSpPr>
          <p:cNvPr id="8195" name="内容占位符 2"/>
          <p:cNvSpPr>
            <a:spLocks noGrp="1"/>
          </p:cNvSpPr>
          <p:nvPr>
            <p:ph idx="1"/>
          </p:nvPr>
        </p:nvSpPr>
        <p:spPr>
          <a:xfrm>
            <a:off x="695400" y="980728"/>
            <a:ext cx="10873208" cy="5400600"/>
          </a:xfrm>
        </p:spPr>
        <p:txBody>
          <a:bodyPr/>
          <a:lstStyle/>
          <a:p>
            <a:pPr marL="0" indent="0">
              <a:buNone/>
            </a:pPr>
            <a:r>
              <a:rPr lang="en-US" altLang="zh-CN" sz="2000" dirty="0"/>
              <a:t>select </a:t>
            </a:r>
            <a:r>
              <a:rPr lang="en-US" altLang="zh-CN" sz="2000" dirty="0" err="1"/>
              <a:t>ename</a:t>
            </a:r>
            <a:r>
              <a:rPr lang="en-US" altLang="zh-CN" sz="2000" dirty="0"/>
              <a:t>, </a:t>
            </a:r>
            <a:r>
              <a:rPr lang="en-US" altLang="zh-CN" sz="2000" dirty="0" err="1"/>
              <a:t>deptno</a:t>
            </a:r>
            <a:r>
              <a:rPr lang="en-US" altLang="zh-CN" sz="2000" dirty="0"/>
              <a:t>, </a:t>
            </a:r>
          </a:p>
          <a:p>
            <a:pPr marL="0" indent="0">
              <a:buNone/>
            </a:pPr>
            <a:r>
              <a:rPr lang="en-US" altLang="zh-CN" sz="2000" dirty="0"/>
              <a:t>case </a:t>
            </a:r>
            <a:r>
              <a:rPr lang="en-US" altLang="zh-CN" sz="2000" dirty="0" err="1"/>
              <a:t>deptno</a:t>
            </a:r>
            <a:r>
              <a:rPr lang="en-US" altLang="zh-CN" sz="2000" dirty="0"/>
              <a:t> </a:t>
            </a:r>
          </a:p>
          <a:p>
            <a:pPr marL="0" indent="0">
              <a:buNone/>
            </a:pPr>
            <a:r>
              <a:rPr lang="en-US" altLang="zh-CN" sz="2000" dirty="0"/>
              <a:t>	when 10 then ‘NEW YORK' </a:t>
            </a:r>
          </a:p>
          <a:p>
            <a:pPr marL="0" indent="0">
              <a:buNone/>
            </a:pPr>
            <a:r>
              <a:rPr lang="en-US" altLang="zh-CN" sz="2000" dirty="0"/>
              <a:t>	when 20 then 'DALLAS' </a:t>
            </a:r>
          </a:p>
          <a:p>
            <a:pPr marL="0" indent="0">
              <a:buNone/>
            </a:pPr>
            <a:r>
              <a:rPr lang="en-US" altLang="zh-CN" sz="2000" dirty="0"/>
              <a:t>	when 30 then 'CHICAGO' </a:t>
            </a:r>
          </a:p>
          <a:p>
            <a:pPr marL="0" indent="0">
              <a:buNone/>
            </a:pPr>
            <a:r>
              <a:rPr lang="en-US" altLang="zh-CN" sz="2000" dirty="0"/>
              <a:t>	else 'UNKOWN' </a:t>
            </a:r>
          </a:p>
          <a:p>
            <a:pPr marL="0" indent="0">
              <a:buNone/>
            </a:pPr>
            <a:r>
              <a:rPr lang="en-US" altLang="zh-CN" sz="2000" dirty="0"/>
              <a:t>end as </a:t>
            </a:r>
            <a:r>
              <a:rPr lang="en-US" altLang="zh-CN" sz="2000" dirty="0" err="1"/>
              <a:t>loc</a:t>
            </a:r>
            <a:r>
              <a:rPr lang="en-US" altLang="zh-CN" sz="2000" dirty="0"/>
              <a:t> </a:t>
            </a:r>
          </a:p>
          <a:p>
            <a:pPr marL="0" indent="0">
              <a:buNone/>
            </a:pPr>
            <a:r>
              <a:rPr lang="en-US" altLang="zh-CN" sz="2000" dirty="0"/>
              <a:t>from </a:t>
            </a:r>
            <a:r>
              <a:rPr lang="en-US" altLang="zh-CN" sz="2000" dirty="0" err="1"/>
              <a:t>emp</a:t>
            </a:r>
            <a:r>
              <a:rPr lang="en-US" altLang="zh-CN" sz="2000" dirty="0"/>
              <a:t> </a:t>
            </a:r>
          </a:p>
          <a:p>
            <a:pPr marL="0" indent="0">
              <a:buNone/>
            </a:pPr>
            <a:r>
              <a:rPr lang="en-US" altLang="zh-CN" sz="2000" dirty="0"/>
              <a:t>where </a:t>
            </a:r>
            <a:r>
              <a:rPr lang="en-US" altLang="zh-CN" sz="2000" dirty="0" err="1" smtClean="0"/>
              <a:t>sal</a:t>
            </a:r>
            <a:r>
              <a:rPr lang="en-US" altLang="zh-CN" sz="2000" dirty="0" smtClean="0"/>
              <a:t> &gt; 1700 </a:t>
            </a:r>
            <a:endParaRPr lang="en-US" altLang="zh-CN" sz="2000" dirty="0"/>
          </a:p>
          <a:p>
            <a:pPr marL="0" indent="0">
              <a:buNone/>
            </a:pPr>
            <a:r>
              <a:rPr lang="en-US" altLang="zh-CN" sz="2000" dirty="0"/>
              <a:t>go </a:t>
            </a:r>
          </a:p>
          <a:p>
            <a:pPr marL="0" indent="0">
              <a:buNone/>
            </a:pPr>
            <a:r>
              <a:rPr lang="en-US" altLang="zh-CN" sz="2000" dirty="0" err="1">
                <a:latin typeface="楷体" panose="02010609060101010101" pitchFamily="49" charset="-122"/>
                <a:ea typeface="楷体" panose="02010609060101010101" pitchFamily="49" charset="-122"/>
              </a:rPr>
              <a:t>ename</a:t>
            </a:r>
            <a:r>
              <a:rPr lang="en-US" altLang="zh-CN" sz="2000" dirty="0">
                <a:latin typeface="楷体" panose="02010609060101010101" pitchFamily="49" charset="-122"/>
                <a:ea typeface="楷体" panose="02010609060101010101" pitchFamily="49" charset="-122"/>
              </a:rPr>
              <a:t>      </a:t>
            </a:r>
            <a:r>
              <a:rPr lang="en-US" altLang="zh-CN" sz="2000" dirty="0" err="1">
                <a:latin typeface="楷体" panose="02010609060101010101" pitchFamily="49" charset="-122"/>
                <a:ea typeface="楷体" panose="02010609060101010101" pitchFamily="49" charset="-122"/>
              </a:rPr>
              <a:t>deptno</a:t>
            </a:r>
            <a:r>
              <a:rPr lang="en-US" altLang="zh-CN" sz="2000" dirty="0">
                <a:latin typeface="楷体" panose="02010609060101010101" pitchFamily="49" charset="-122"/>
                <a:ea typeface="楷体" panose="02010609060101010101" pitchFamily="49" charset="-122"/>
              </a:rPr>
              <a:t> </a:t>
            </a:r>
            <a:r>
              <a:rPr lang="en-US" altLang="zh-CN" sz="2000" dirty="0" err="1">
                <a:latin typeface="楷体" panose="02010609060101010101" pitchFamily="49" charset="-122"/>
                <a:ea typeface="楷体" panose="02010609060101010101" pitchFamily="49" charset="-122"/>
              </a:rPr>
              <a:t>loc</a:t>
            </a:r>
            <a:r>
              <a:rPr lang="en-US" altLang="zh-CN" sz="2000" dirty="0">
                <a:latin typeface="楷体" panose="02010609060101010101" pitchFamily="49" charset="-122"/>
                <a:ea typeface="楷体" panose="02010609060101010101" pitchFamily="49" charset="-122"/>
              </a:rPr>
              <a:t> </a:t>
            </a:r>
          </a:p>
          <a:p>
            <a:pPr marL="0" indent="0">
              <a:buNone/>
            </a:pPr>
            <a:r>
              <a:rPr lang="en-US" altLang="zh-CN" sz="2000" dirty="0">
                <a:latin typeface="楷体" panose="02010609060101010101" pitchFamily="49" charset="-122"/>
                <a:ea typeface="楷体" panose="02010609060101010101" pitchFamily="49" charset="-122"/>
              </a:rPr>
              <a:t>---------- ------ ---------- </a:t>
            </a:r>
          </a:p>
          <a:p>
            <a:pPr marL="0" indent="0">
              <a:buNone/>
            </a:pPr>
            <a:r>
              <a:rPr lang="en-US" altLang="zh-CN" sz="2000" dirty="0">
                <a:latin typeface="楷体" panose="02010609060101010101" pitchFamily="49" charset="-122"/>
                <a:ea typeface="楷体" panose="02010609060101010101" pitchFamily="49" charset="-122"/>
              </a:rPr>
              <a:t>JONES          20 DALLAS </a:t>
            </a:r>
          </a:p>
          <a:p>
            <a:pPr marL="0" indent="0">
              <a:buNone/>
            </a:pPr>
            <a:r>
              <a:rPr lang="en-US" altLang="zh-CN" sz="2000" dirty="0">
                <a:latin typeface="楷体" panose="02010609060101010101" pitchFamily="49" charset="-122"/>
                <a:ea typeface="楷体" panose="02010609060101010101" pitchFamily="49" charset="-122"/>
              </a:rPr>
              <a:t>BLAKE          30 CHICAGO </a:t>
            </a:r>
          </a:p>
          <a:p>
            <a:pPr marL="0" indent="0">
              <a:buNone/>
            </a:pPr>
            <a:r>
              <a:rPr lang="en-US" altLang="zh-CN" sz="2000" dirty="0">
                <a:latin typeface="楷体" panose="02010609060101010101" pitchFamily="49" charset="-122"/>
                <a:ea typeface="楷体" panose="02010609060101010101" pitchFamily="49" charset="-122"/>
              </a:rPr>
              <a:t>……</a:t>
            </a:r>
            <a:endParaRPr lang="zh-CN" altLang="en-US" sz="2000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B08950E6-5B7F-4220-8B10-F9CCF9284550}" type="slidenum">
              <a:rPr lang="en-US" altLang="zh-CN" sz="1200">
                <a:solidFill>
                  <a:srgbClr val="FFFF89"/>
                </a:solidFill>
              </a:rPr>
              <a:pPr eaLnBrk="1" hangingPunct="1"/>
              <a:t>7</a:t>
            </a:fld>
            <a:endParaRPr lang="en-US" altLang="zh-CN" sz="1200">
              <a:solidFill>
                <a:srgbClr val="FFFF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55818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标题 1"/>
          <p:cNvSpPr>
            <a:spLocks noGrp="1"/>
          </p:cNvSpPr>
          <p:nvPr>
            <p:ph type="title"/>
          </p:nvPr>
        </p:nvSpPr>
        <p:spPr>
          <a:xfrm>
            <a:off x="623392" y="116633"/>
            <a:ext cx="10873208" cy="720080"/>
          </a:xfrm>
        </p:spPr>
        <p:txBody>
          <a:bodyPr/>
          <a:lstStyle/>
          <a:p>
            <a:r>
              <a:rPr lang="en-US" altLang="zh-CN"/>
              <a:t>Case</a:t>
            </a:r>
            <a:r>
              <a:rPr lang="zh-CN" altLang="en-US"/>
              <a:t>语句</a:t>
            </a:r>
            <a:r>
              <a:rPr lang="en-US" altLang="zh-CN"/>
              <a:t>(</a:t>
            </a:r>
            <a:r>
              <a:rPr lang="zh-CN" altLang="en-US"/>
              <a:t>续</a:t>
            </a:r>
            <a:r>
              <a:rPr lang="en-US" altLang="zh-CN"/>
              <a:t>)</a:t>
            </a:r>
            <a:endParaRPr lang="zh-CN" altLang="en-US"/>
          </a:p>
        </p:txBody>
      </p:sp>
      <p:sp>
        <p:nvSpPr>
          <p:cNvPr id="9219" name="内容占位符 2"/>
          <p:cNvSpPr>
            <a:spLocks noGrp="1"/>
          </p:cNvSpPr>
          <p:nvPr>
            <p:ph idx="1"/>
          </p:nvPr>
        </p:nvSpPr>
        <p:spPr>
          <a:xfrm>
            <a:off x="767408" y="1124744"/>
            <a:ext cx="10801200" cy="5001419"/>
          </a:xfrm>
        </p:spPr>
        <p:txBody>
          <a:bodyPr/>
          <a:lstStyle/>
          <a:p>
            <a:pPr marL="0" indent="0">
              <a:buNone/>
            </a:pPr>
            <a:r>
              <a:rPr lang="en-US" altLang="zh-CN" sz="2400" dirty="0"/>
              <a:t>select </a:t>
            </a:r>
            <a:r>
              <a:rPr lang="en-US" altLang="zh-CN" sz="2400" dirty="0" err="1"/>
              <a:t>ename</a:t>
            </a:r>
            <a:r>
              <a:rPr lang="en-US" altLang="zh-CN" sz="2400" dirty="0"/>
              <a:t>, </a:t>
            </a:r>
            <a:r>
              <a:rPr lang="en-US" altLang="zh-CN" sz="2400" dirty="0" err="1"/>
              <a:t>sal</a:t>
            </a:r>
            <a:r>
              <a:rPr lang="en-US" altLang="zh-CN" sz="2400" dirty="0"/>
              <a:t>, </a:t>
            </a:r>
          </a:p>
          <a:p>
            <a:pPr marL="0" indent="0">
              <a:buNone/>
            </a:pPr>
            <a:r>
              <a:rPr lang="en-US" altLang="zh-CN" sz="2400" dirty="0"/>
              <a:t>case when </a:t>
            </a:r>
            <a:r>
              <a:rPr lang="en-US" altLang="zh-CN" sz="2400" dirty="0" err="1" smtClean="0"/>
              <a:t>sal</a:t>
            </a:r>
            <a:r>
              <a:rPr lang="en-US" altLang="zh-CN" sz="2400" dirty="0" smtClean="0"/>
              <a:t> &gt; 1700 </a:t>
            </a:r>
            <a:r>
              <a:rPr lang="en-US" altLang="zh-CN" sz="2400" dirty="0"/>
              <a:t>then 'high salary' </a:t>
            </a:r>
          </a:p>
          <a:p>
            <a:pPr marL="0" indent="0">
              <a:buNone/>
            </a:pPr>
            <a:r>
              <a:rPr lang="en-US" altLang="zh-CN" sz="2400" dirty="0"/>
              <a:t>     when </a:t>
            </a:r>
            <a:r>
              <a:rPr lang="en-US" altLang="zh-CN" sz="2400" dirty="0" err="1" smtClean="0"/>
              <a:t>sal</a:t>
            </a:r>
            <a:r>
              <a:rPr lang="en-US" altLang="zh-CN" sz="2400" dirty="0" smtClean="0"/>
              <a:t> &lt;= 1700 </a:t>
            </a:r>
            <a:r>
              <a:rPr lang="en-US" altLang="zh-CN" sz="2400" dirty="0"/>
              <a:t>then 'low salary' </a:t>
            </a:r>
          </a:p>
          <a:p>
            <a:pPr marL="0" indent="0">
              <a:buNone/>
            </a:pPr>
            <a:r>
              <a:rPr lang="en-US" altLang="zh-CN" sz="2400" dirty="0"/>
              <a:t>end as </a:t>
            </a:r>
            <a:r>
              <a:rPr lang="en-US" altLang="zh-CN" sz="2400" dirty="0" err="1"/>
              <a:t>sal_grade</a:t>
            </a:r>
            <a:r>
              <a:rPr lang="en-US" altLang="zh-CN" sz="2400" dirty="0"/>
              <a:t> </a:t>
            </a:r>
          </a:p>
          <a:p>
            <a:pPr marL="0" indent="0">
              <a:buNone/>
            </a:pPr>
            <a:r>
              <a:rPr lang="en-US" altLang="zh-CN" sz="2400" dirty="0"/>
              <a:t>from </a:t>
            </a:r>
            <a:r>
              <a:rPr lang="en-US" altLang="zh-CN" sz="2400" dirty="0" err="1"/>
              <a:t>emp</a:t>
            </a:r>
            <a:r>
              <a:rPr lang="en-US" altLang="zh-CN" sz="2400" dirty="0"/>
              <a:t> </a:t>
            </a:r>
          </a:p>
          <a:p>
            <a:pPr marL="0" indent="0">
              <a:buNone/>
            </a:pPr>
            <a:r>
              <a:rPr lang="en-US" altLang="zh-CN" sz="2400" dirty="0"/>
              <a:t>where </a:t>
            </a:r>
            <a:r>
              <a:rPr lang="en-US" altLang="zh-CN" sz="2400" dirty="0" err="1"/>
              <a:t>deptno</a:t>
            </a:r>
            <a:r>
              <a:rPr lang="en-US" altLang="zh-CN" sz="2400" dirty="0"/>
              <a:t>=30 </a:t>
            </a:r>
          </a:p>
          <a:p>
            <a:pPr marL="0" indent="0">
              <a:buNone/>
            </a:pPr>
            <a:r>
              <a:rPr lang="en-US" altLang="zh-CN" sz="2400" dirty="0"/>
              <a:t>go </a:t>
            </a:r>
          </a:p>
          <a:p>
            <a:pPr marL="0" indent="0">
              <a:buNone/>
            </a:pPr>
            <a:r>
              <a:rPr lang="en-US" altLang="zh-CN" sz="2400" dirty="0" err="1"/>
              <a:t>ename</a:t>
            </a:r>
            <a:r>
              <a:rPr lang="en-US" altLang="zh-CN" sz="2400" dirty="0"/>
              <a:t>      </a:t>
            </a:r>
            <a:r>
              <a:rPr lang="en-US" altLang="zh-CN" sz="2400" dirty="0" err="1"/>
              <a:t>sal</a:t>
            </a:r>
            <a:r>
              <a:rPr lang="en-US" altLang="zh-CN" sz="2400" dirty="0"/>
              <a:t>         </a:t>
            </a:r>
            <a:r>
              <a:rPr lang="en-US" altLang="zh-CN" sz="2400" dirty="0" err="1"/>
              <a:t>sal_grade</a:t>
            </a:r>
            <a:r>
              <a:rPr lang="en-US" altLang="zh-CN" sz="2400" dirty="0"/>
              <a:t> </a:t>
            </a:r>
          </a:p>
          <a:p>
            <a:pPr marL="0" indent="0">
              <a:buNone/>
            </a:pPr>
            <a:r>
              <a:rPr lang="en-US" altLang="zh-CN" sz="2400" dirty="0"/>
              <a:t>---------- ----------  ----------- </a:t>
            </a:r>
          </a:p>
          <a:p>
            <a:pPr marL="0" indent="0">
              <a:buNone/>
            </a:pPr>
            <a:r>
              <a:rPr lang="en-US" altLang="zh-CN" sz="2400" dirty="0"/>
              <a:t>ALLEN      1600.00     low salary </a:t>
            </a:r>
          </a:p>
          <a:p>
            <a:pPr marL="0" indent="0">
              <a:buNone/>
            </a:pPr>
            <a:r>
              <a:rPr lang="en-US" altLang="zh-CN" sz="2400" dirty="0"/>
              <a:t>WARD       1250.00     low salary </a:t>
            </a:r>
            <a:endParaRPr lang="zh-CN" altLang="en-US" sz="24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52CC1EC8-64DE-49F3-8B68-C275CC4C7192}" type="slidenum">
              <a:rPr lang="en-US" altLang="zh-CN" sz="1200">
                <a:solidFill>
                  <a:srgbClr val="FFFF89"/>
                </a:solidFill>
              </a:rPr>
              <a:pPr eaLnBrk="1" hangingPunct="1"/>
              <a:t>8</a:t>
            </a:fld>
            <a:endParaRPr lang="en-US" altLang="zh-CN" sz="1200">
              <a:solidFill>
                <a:srgbClr val="FFFF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20025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标题 1"/>
          <p:cNvSpPr>
            <a:spLocks noGrp="1"/>
          </p:cNvSpPr>
          <p:nvPr>
            <p:ph type="title"/>
          </p:nvPr>
        </p:nvSpPr>
        <p:spPr>
          <a:xfrm>
            <a:off x="695400" y="188640"/>
            <a:ext cx="10873208" cy="648072"/>
          </a:xfrm>
        </p:spPr>
        <p:txBody>
          <a:bodyPr/>
          <a:lstStyle/>
          <a:p>
            <a:r>
              <a:rPr lang="zh-CN" altLang="en-US"/>
              <a:t>循环</a:t>
            </a:r>
            <a:r>
              <a:rPr lang="en-US" altLang="zh-CN"/>
              <a:t>—</a:t>
            </a:r>
            <a:r>
              <a:rPr lang="zh-CN" altLang="en-US"/>
              <a:t>前</a:t>
            </a:r>
            <a:r>
              <a:rPr lang="en-US" altLang="zh-CN"/>
              <a:t>100</a:t>
            </a:r>
            <a:r>
              <a:rPr lang="zh-CN" altLang="en-US"/>
              <a:t>个自然数的和</a:t>
            </a:r>
          </a:p>
        </p:txBody>
      </p:sp>
      <p:sp>
        <p:nvSpPr>
          <p:cNvPr id="10243" name="内容占位符 2"/>
          <p:cNvSpPr>
            <a:spLocks noGrp="1"/>
          </p:cNvSpPr>
          <p:nvPr>
            <p:ph idx="1"/>
          </p:nvPr>
        </p:nvSpPr>
        <p:spPr>
          <a:xfrm>
            <a:off x="839416" y="1052736"/>
            <a:ext cx="10801200" cy="5073427"/>
          </a:xfrm>
        </p:spPr>
        <p:txBody>
          <a:bodyPr/>
          <a:lstStyle/>
          <a:p>
            <a:pPr marL="0" indent="0">
              <a:buNone/>
            </a:pPr>
            <a:r>
              <a:rPr lang="en-US" altLang="zh-CN" dirty="0"/>
              <a:t>declare @</a:t>
            </a:r>
            <a:r>
              <a:rPr lang="en-US" altLang="zh-CN" dirty="0" err="1"/>
              <a:t>i</a:t>
            </a:r>
            <a:r>
              <a:rPr lang="en-US" altLang="zh-CN" dirty="0"/>
              <a:t> as </a:t>
            </a:r>
            <a:r>
              <a:rPr lang="en-US" altLang="zh-CN" dirty="0" err="1"/>
              <a:t>int</a:t>
            </a:r>
            <a:r>
              <a:rPr lang="en-US" altLang="zh-CN" dirty="0"/>
              <a:t>, @sum as </a:t>
            </a:r>
            <a:r>
              <a:rPr lang="en-US" altLang="zh-CN" dirty="0" err="1"/>
              <a:t>int</a:t>
            </a:r>
            <a:r>
              <a:rPr lang="en-US" altLang="zh-CN" dirty="0"/>
              <a:t>; </a:t>
            </a:r>
          </a:p>
          <a:p>
            <a:pPr marL="0" indent="0">
              <a:buNone/>
            </a:pPr>
            <a:r>
              <a:rPr lang="en-US" altLang="zh-CN" dirty="0"/>
              <a:t>set @</a:t>
            </a:r>
            <a:r>
              <a:rPr lang="en-US" altLang="zh-CN" dirty="0" err="1" smtClean="0"/>
              <a:t>i</a:t>
            </a:r>
            <a:r>
              <a:rPr lang="en-US" altLang="zh-CN" dirty="0" smtClean="0"/>
              <a:t> = 1</a:t>
            </a:r>
            <a:r>
              <a:rPr lang="en-US" altLang="zh-CN" dirty="0"/>
              <a:t>; </a:t>
            </a:r>
          </a:p>
          <a:p>
            <a:pPr marL="0" indent="0">
              <a:buNone/>
            </a:pPr>
            <a:r>
              <a:rPr lang="en-US" altLang="zh-CN" dirty="0"/>
              <a:t>set @</a:t>
            </a:r>
            <a:r>
              <a:rPr lang="en-US" altLang="zh-CN" dirty="0" smtClean="0"/>
              <a:t>sum = 0</a:t>
            </a:r>
            <a:r>
              <a:rPr lang="en-US" altLang="zh-CN" dirty="0"/>
              <a:t>; </a:t>
            </a:r>
          </a:p>
          <a:p>
            <a:pPr marL="0" indent="0">
              <a:buNone/>
            </a:pPr>
            <a:r>
              <a:rPr lang="en-US" altLang="zh-CN" dirty="0"/>
              <a:t>while @</a:t>
            </a:r>
            <a:r>
              <a:rPr lang="en-US" altLang="zh-CN" dirty="0" err="1" smtClean="0"/>
              <a:t>i</a:t>
            </a:r>
            <a:r>
              <a:rPr lang="en-US" altLang="zh-CN" dirty="0" smtClean="0"/>
              <a:t> &lt;= 100 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begin </a:t>
            </a:r>
          </a:p>
          <a:p>
            <a:pPr marL="0" indent="0">
              <a:buNone/>
            </a:pPr>
            <a:r>
              <a:rPr lang="en-US" altLang="zh-CN" dirty="0"/>
              <a:t>	set @</a:t>
            </a:r>
            <a:r>
              <a:rPr lang="en-US" altLang="zh-CN" dirty="0" smtClean="0"/>
              <a:t>sum = @sum + @</a:t>
            </a:r>
            <a:r>
              <a:rPr lang="en-US" altLang="zh-CN" dirty="0" err="1"/>
              <a:t>i</a:t>
            </a:r>
            <a:r>
              <a:rPr lang="en-US" altLang="zh-CN" dirty="0"/>
              <a:t>; </a:t>
            </a:r>
          </a:p>
          <a:p>
            <a:pPr marL="0" indent="0">
              <a:buNone/>
            </a:pPr>
            <a:r>
              <a:rPr lang="en-US" altLang="zh-CN" dirty="0"/>
              <a:t>	set @</a:t>
            </a:r>
            <a:r>
              <a:rPr lang="en-US" altLang="zh-CN" dirty="0" err="1" smtClean="0"/>
              <a:t>i</a:t>
            </a:r>
            <a:r>
              <a:rPr lang="en-US" altLang="zh-CN" dirty="0" smtClean="0"/>
              <a:t> = @</a:t>
            </a:r>
            <a:r>
              <a:rPr lang="en-US" altLang="zh-CN" dirty="0" err="1" smtClean="0"/>
              <a:t>i</a:t>
            </a:r>
            <a:r>
              <a:rPr lang="en-US" altLang="zh-CN" dirty="0" smtClean="0"/>
              <a:t> + 1</a:t>
            </a:r>
            <a:r>
              <a:rPr lang="en-US" altLang="zh-CN" dirty="0"/>
              <a:t>; </a:t>
            </a:r>
          </a:p>
          <a:p>
            <a:pPr marL="0" indent="0">
              <a:buNone/>
            </a:pPr>
            <a:r>
              <a:rPr lang="en-US" altLang="zh-CN" dirty="0"/>
              <a:t>end </a:t>
            </a:r>
          </a:p>
          <a:p>
            <a:pPr marL="0" indent="0">
              <a:buNone/>
            </a:pPr>
            <a:r>
              <a:rPr lang="en-US" altLang="zh-CN" dirty="0"/>
              <a:t>print 'The sum is: ' </a:t>
            </a:r>
            <a:r>
              <a:rPr lang="en-US" altLang="zh-CN" dirty="0" smtClean="0"/>
              <a:t>+ cast</a:t>
            </a:r>
            <a:r>
              <a:rPr lang="en-US" altLang="zh-CN" dirty="0"/>
              <a:t>(@sum as varchar); 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AF93B8D3-B7D6-4D98-9606-1112A23FB728}" type="slidenum">
              <a:rPr lang="en-US" altLang="zh-CN" sz="1200">
                <a:solidFill>
                  <a:srgbClr val="FFFF89"/>
                </a:solidFill>
              </a:rPr>
              <a:pPr eaLnBrk="1" hangingPunct="1"/>
              <a:t>9</a:t>
            </a:fld>
            <a:endParaRPr lang="en-US" altLang="zh-CN" sz="1200">
              <a:solidFill>
                <a:srgbClr val="FFFF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55045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自定义 1">
      <a:dk1>
        <a:srgbClr val="FFFF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奥斯汀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精装书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第一章 数据库技术基础3.0.potx" id="{0C4891AA-DFDA-423A-9AB5-40E3C2A9E7D8}" vid="{C2401741-280E-4530-B20C-76B9544EF2E8}"/>
    </a:ext>
  </a:extLst>
</a:theme>
</file>

<file path=ppt/theme/theme2.xml><?xml version="1.0" encoding="utf-8"?>
<a:theme xmlns:a="http://schemas.openxmlformats.org/drawingml/2006/main" name="Office 主题​​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993</TotalTime>
  <Words>419</Words>
  <Application>Microsoft Office PowerPoint</Application>
  <PresentationFormat>宽屏</PresentationFormat>
  <Paragraphs>114</Paragraphs>
  <Slides>11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20" baseType="lpstr">
      <vt:lpstr>华文琥珀</vt:lpstr>
      <vt:lpstr>楷体</vt:lpstr>
      <vt:lpstr>宋体</vt:lpstr>
      <vt:lpstr>幼圆</vt:lpstr>
      <vt:lpstr>Arial</vt:lpstr>
      <vt:lpstr>Century Gothic</vt:lpstr>
      <vt:lpstr>Consolas</vt:lpstr>
      <vt:lpstr>Times New Roman</vt:lpstr>
      <vt:lpstr>Office 主题​​</vt:lpstr>
      <vt:lpstr>5</vt:lpstr>
      <vt:lpstr>第一个程序</vt:lpstr>
      <vt:lpstr>变量操作</vt:lpstr>
      <vt:lpstr>变量操作(续)</vt:lpstr>
      <vt:lpstr>显示表中的数据</vt:lpstr>
      <vt:lpstr>条件判断</vt:lpstr>
      <vt:lpstr>Case语句</vt:lpstr>
      <vt:lpstr>Case语句(续)</vt:lpstr>
      <vt:lpstr>循环—前100个自然数的和</vt:lpstr>
      <vt:lpstr>Break的用法</vt:lpstr>
      <vt:lpstr>Continue的用法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gupt</cp:lastModifiedBy>
  <cp:revision>365</cp:revision>
  <dcterms:created xsi:type="dcterms:W3CDTF">2015-08-21T10:03:15Z</dcterms:created>
  <dcterms:modified xsi:type="dcterms:W3CDTF">2024-04-09T07:01:56Z</dcterms:modified>
</cp:coreProperties>
</file>