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0"/>
  </p:notesMasterIdLst>
  <p:sldIdLst>
    <p:sldId id="291" r:id="rId2"/>
    <p:sldId id="391" r:id="rId3"/>
    <p:sldId id="392" r:id="rId4"/>
    <p:sldId id="393" r:id="rId5"/>
    <p:sldId id="394" r:id="rId6"/>
    <p:sldId id="395" r:id="rId7"/>
    <p:sldId id="396" r:id="rId8"/>
    <p:sldId id="397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6700" autoAdjust="0"/>
  </p:normalViewPr>
  <p:slideViewPr>
    <p:cSldViewPr>
      <p:cViewPr varScale="1">
        <p:scale>
          <a:sx n="122" d="100"/>
          <a:sy n="122" d="100"/>
        </p:scale>
        <p:origin x="126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7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存储过程与存储函数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6</a:t>
            </a:r>
            <a:endParaRPr lang="zh-CN" altLang="en-US" sz="96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zh-CN" altLang="en-US" sz="6000"/>
              <a:t>存储过程与函数</a:t>
            </a:r>
            <a:endParaRPr lang="zh-CN" altLang="en-US" sz="60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存储过程定义</a:t>
            </a: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命名的程序段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31195A9-0FF9-485F-9CF2-3678CE4400C7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4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分类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1017224" cy="5256584"/>
          </a:xfrm>
        </p:spPr>
        <p:txBody>
          <a:bodyPr/>
          <a:lstStyle/>
          <a:p>
            <a:r>
              <a:rPr lang="zh-CN" altLang="en-US" dirty="0"/>
              <a:t>系统存储过程</a:t>
            </a:r>
            <a:endParaRPr lang="en-US" altLang="zh-CN" dirty="0"/>
          </a:p>
          <a:p>
            <a:pPr lvl="1"/>
            <a:r>
              <a:rPr lang="zh-CN" altLang="en-US" dirty="0"/>
              <a:t>系统提供的存储过程，用于执行与系统相关的任务，名称以</a:t>
            </a:r>
            <a:r>
              <a:rPr lang="en-US" altLang="zh-CN" dirty="0" err="1"/>
              <a:t>sp</a:t>
            </a:r>
            <a:r>
              <a:rPr lang="en-US" altLang="zh-CN" dirty="0"/>
              <a:t>_</a:t>
            </a:r>
            <a:r>
              <a:rPr lang="zh-CN" altLang="en-US" dirty="0"/>
              <a:t>开头。 </a:t>
            </a:r>
          </a:p>
          <a:p>
            <a:r>
              <a:rPr lang="zh-CN" altLang="en-US" dirty="0"/>
              <a:t>扩展存储过程</a:t>
            </a:r>
            <a:endParaRPr lang="en-US" altLang="zh-CN" dirty="0"/>
          </a:p>
          <a:p>
            <a:pPr lvl="1"/>
            <a:r>
              <a:rPr lang="zh-CN" altLang="en-US" dirty="0"/>
              <a:t>由一般编程语言如</a:t>
            </a:r>
            <a:r>
              <a:rPr lang="en-US" altLang="zh-CN" dirty="0"/>
              <a:t>C</a:t>
            </a:r>
            <a:r>
              <a:rPr lang="zh-CN" altLang="en-US" dirty="0"/>
              <a:t>语言编写，执行系统存储过程不能胜任的任务，如发邮件、文件处理等，其名称一般以</a:t>
            </a:r>
            <a:r>
              <a:rPr lang="en-US" altLang="zh-CN" dirty="0" err="1"/>
              <a:t>xp</a:t>
            </a:r>
            <a:r>
              <a:rPr lang="en-US" altLang="zh-CN" dirty="0"/>
              <a:t>_</a:t>
            </a:r>
            <a:r>
              <a:rPr lang="zh-CN" altLang="en-US" dirty="0"/>
              <a:t>开头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zh-CN" altLang="en-US" dirty="0"/>
              <a:t>用户自定义存储过程</a:t>
            </a:r>
            <a:endParaRPr lang="en-US" altLang="zh-CN" dirty="0"/>
          </a:p>
          <a:p>
            <a:pPr lvl="1"/>
            <a:r>
              <a:rPr lang="zh-CN" altLang="en-US" dirty="0"/>
              <a:t>由用户自行定义的存储过程，用于完成用户特定任务。 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1FB3AA5-D27A-4CD5-8724-FD9425034E2B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7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16632"/>
            <a:ext cx="10729192" cy="720080"/>
          </a:xfrm>
        </p:spPr>
        <p:txBody>
          <a:bodyPr/>
          <a:lstStyle/>
          <a:p>
            <a:pPr eaLnBrk="1" hangingPunct="1"/>
            <a:r>
              <a:rPr lang="zh-CN" altLang="en-US"/>
              <a:t>自然数求和改为存储过程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052736"/>
            <a:ext cx="10873208" cy="547188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/>
              <a:t>create </a:t>
            </a:r>
            <a:r>
              <a:rPr lang="en-US" altLang="zh-CN" sz="2400" dirty="0" err="1"/>
              <a:t>proc</a:t>
            </a:r>
            <a:r>
              <a:rPr lang="en-US" altLang="zh-CN" sz="2400" dirty="0"/>
              <a:t> </a:t>
            </a:r>
            <a:r>
              <a:rPr lang="en-US" altLang="zh-CN" sz="2400" dirty="0" err="1"/>
              <a:t>sumnum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as</a:t>
            </a:r>
          </a:p>
          <a:p>
            <a:pPr marL="0" indent="0">
              <a:buNone/>
            </a:pPr>
            <a:r>
              <a:rPr lang="en-US" altLang="zh-CN" sz="2400" dirty="0"/>
              <a:t>declare @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= 1</a:t>
            </a:r>
            <a:r>
              <a:rPr lang="en-US" altLang="zh-CN" sz="2400" dirty="0"/>
              <a:t>, @sum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= 0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while @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 &lt;= 100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begin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set </a:t>
            </a:r>
            <a:r>
              <a:rPr lang="en-US" altLang="zh-CN" sz="2400" dirty="0"/>
              <a:t>@</a:t>
            </a:r>
            <a:r>
              <a:rPr lang="en-US" altLang="zh-CN" sz="2400" dirty="0" smtClean="0"/>
              <a:t>sum = @sum + @</a:t>
            </a:r>
            <a:r>
              <a:rPr lang="en-US" altLang="zh-CN" sz="2400" dirty="0" err="1"/>
              <a:t>i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set </a:t>
            </a:r>
            <a:r>
              <a:rPr lang="en-US" altLang="zh-CN" sz="2400" dirty="0"/>
              <a:t>@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 = @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 + 1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end</a:t>
            </a:r>
          </a:p>
          <a:p>
            <a:pPr marL="0" indent="0">
              <a:buNone/>
            </a:pPr>
            <a:r>
              <a:rPr lang="en-US" altLang="zh-CN" sz="2400" dirty="0"/>
              <a:t>print @sum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0A43E6F-7EF3-4048-8011-470BFCA2C5AD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2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16632"/>
            <a:ext cx="9435008" cy="720080"/>
          </a:xfrm>
        </p:spPr>
        <p:txBody>
          <a:bodyPr/>
          <a:lstStyle/>
          <a:p>
            <a:pPr eaLnBrk="1" hangingPunct="1"/>
            <a:r>
              <a:rPr lang="zh-CN" altLang="en-US" dirty="0"/>
              <a:t>附带输入参数</a:t>
            </a:r>
            <a:r>
              <a:rPr lang="en-US" altLang="zh-CN" dirty="0"/>
              <a:t>(</a:t>
            </a:r>
            <a:r>
              <a:rPr lang="zh-CN" altLang="en-US" dirty="0"/>
              <a:t>一</a:t>
            </a:r>
            <a:r>
              <a:rPr lang="en-US" altLang="zh-CN" dirty="0"/>
              <a:t>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67408" y="1052737"/>
            <a:ext cx="10873208" cy="525599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/>
              <a:t>create </a:t>
            </a:r>
            <a:r>
              <a:rPr lang="en-US" altLang="zh-CN" sz="2000" dirty="0" err="1"/>
              <a:t>proc</a:t>
            </a:r>
            <a:r>
              <a:rPr lang="en-US" altLang="zh-CN" sz="2000" dirty="0"/>
              <a:t> sumnum2 </a:t>
            </a:r>
          </a:p>
          <a:p>
            <a:pPr marL="0" indent="0">
              <a:buNone/>
            </a:pPr>
            <a:r>
              <a:rPr lang="en-US" altLang="zh-CN" sz="2000" dirty="0" smtClean="0"/>
              <a:t>@</a:t>
            </a:r>
            <a:r>
              <a:rPr lang="en-US" altLang="zh-CN" sz="2000" dirty="0"/>
              <a:t>max </a:t>
            </a:r>
            <a:r>
              <a:rPr lang="en-US" altLang="zh-CN" sz="2000" dirty="0" smtClean="0"/>
              <a:t>numeric = 100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as </a:t>
            </a:r>
          </a:p>
          <a:p>
            <a:pPr marL="0" indent="0">
              <a:buNone/>
            </a:pPr>
            <a:r>
              <a:rPr lang="en-US" altLang="zh-CN" sz="2000" dirty="0"/>
              <a:t>declare @n numeric, @sum numeric</a:t>
            </a:r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smtClean="0"/>
              <a:t>n = 0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smtClean="0"/>
              <a:t>sum = 0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while @n &lt;= @max </a:t>
            </a:r>
          </a:p>
          <a:p>
            <a:pPr marL="0" indent="0">
              <a:buNone/>
            </a:pPr>
            <a:r>
              <a:rPr lang="en-US" altLang="zh-CN" sz="2000" dirty="0"/>
              <a:t>begin </a:t>
            </a:r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smtClean="0"/>
              <a:t>sum = @sum + @</a:t>
            </a:r>
            <a:r>
              <a:rPr lang="en-US" altLang="zh-CN" sz="2000" dirty="0"/>
              <a:t>n </a:t>
            </a:r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smtClean="0"/>
              <a:t>n = @n + 1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end </a:t>
            </a:r>
          </a:p>
          <a:p>
            <a:pPr marL="0" indent="0">
              <a:buNone/>
            </a:pPr>
            <a:r>
              <a:rPr lang="en-US" altLang="zh-CN" sz="2000" dirty="0"/>
              <a:t>print @sum </a:t>
            </a:r>
          </a:p>
          <a:p>
            <a:pPr marL="0" indent="0">
              <a:buNone/>
            </a:pPr>
            <a:r>
              <a:rPr lang="en-US" altLang="zh-CN" sz="2000" dirty="0"/>
              <a:t>go </a:t>
            </a:r>
            <a:endParaRPr lang="zh-CN" altLang="en-US" sz="2000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141C503-DC1A-48D6-AFB4-7B1423ACFEF2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317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附带输入参数</a:t>
            </a:r>
            <a:r>
              <a:rPr lang="en-US" altLang="zh-CN"/>
              <a:t>(</a:t>
            </a:r>
            <a:r>
              <a:rPr lang="zh-CN" altLang="en-US"/>
              <a:t>二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create </a:t>
            </a:r>
            <a:r>
              <a:rPr lang="en-US" altLang="zh-CN" dirty="0" err="1"/>
              <a:t>proc</a:t>
            </a:r>
            <a:r>
              <a:rPr lang="en-US" altLang="zh-CN" dirty="0"/>
              <a:t> </a:t>
            </a:r>
            <a:r>
              <a:rPr lang="en-US" altLang="zh-CN" dirty="0" err="1"/>
              <a:t>searchbyeno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@</a:t>
            </a:r>
            <a:r>
              <a:rPr lang="en-US" altLang="zh-CN" dirty="0" err="1"/>
              <a:t>eno</a:t>
            </a:r>
            <a:r>
              <a:rPr lang="en-US" altLang="zh-CN" dirty="0"/>
              <a:t> numeric(4) </a:t>
            </a:r>
          </a:p>
          <a:p>
            <a:pPr marL="0" indent="0">
              <a:buNone/>
            </a:pPr>
            <a:r>
              <a:rPr lang="en-US" altLang="zh-CN" dirty="0"/>
              <a:t>as </a:t>
            </a:r>
          </a:p>
          <a:p>
            <a:pPr marL="0" indent="0">
              <a:buNone/>
            </a:pPr>
            <a:r>
              <a:rPr lang="en-US" altLang="zh-CN" dirty="0"/>
              <a:t>select </a:t>
            </a:r>
            <a:r>
              <a:rPr lang="en-US" altLang="zh-CN" dirty="0" err="1"/>
              <a:t>ename,sal</a:t>
            </a:r>
            <a:r>
              <a:rPr lang="en-US" altLang="zh-CN" dirty="0"/>
              <a:t> from </a:t>
            </a:r>
            <a:r>
              <a:rPr lang="en-US" altLang="zh-CN" dirty="0" err="1" smtClean="0"/>
              <a:t>emp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where </a:t>
            </a:r>
            <a:r>
              <a:rPr lang="en-US" altLang="zh-CN" dirty="0" err="1" smtClean="0"/>
              <a:t>empno</a:t>
            </a:r>
            <a:r>
              <a:rPr lang="en-US" altLang="zh-CN" dirty="0" smtClean="0"/>
              <a:t> = @</a:t>
            </a:r>
            <a:r>
              <a:rPr lang="en-US" altLang="zh-CN" dirty="0" err="1"/>
              <a:t>eno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go </a:t>
            </a:r>
            <a:endParaRPr lang="zh-CN" altLang="en-US" sz="3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9A9BBC7-8253-463C-BAFB-D595BEA64B68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799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存储函数</a:t>
            </a: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695400" y="1124745"/>
            <a:ext cx="10886999" cy="500142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/>
              <a:t>create function </a:t>
            </a:r>
            <a:r>
              <a:rPr lang="en-US" altLang="zh-CN" sz="2000" dirty="0" err="1"/>
              <a:t>mul</a:t>
            </a:r>
            <a:r>
              <a:rPr lang="en-US" altLang="zh-CN" sz="2000" dirty="0"/>
              <a:t>(@n1 as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, @n2 as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) </a:t>
            </a:r>
          </a:p>
          <a:p>
            <a:pPr marL="0" indent="0">
              <a:buNone/>
            </a:pPr>
            <a:r>
              <a:rPr lang="en-US" altLang="zh-CN" sz="2000" dirty="0"/>
              <a:t>returns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as </a:t>
            </a:r>
          </a:p>
          <a:p>
            <a:pPr marL="0" indent="0">
              <a:buNone/>
            </a:pPr>
            <a:r>
              <a:rPr lang="en-US" altLang="zh-CN" sz="2000" dirty="0"/>
              <a:t>begin </a:t>
            </a:r>
          </a:p>
          <a:p>
            <a:pPr marL="0" indent="0">
              <a:buNone/>
            </a:pPr>
            <a:r>
              <a:rPr lang="en-US" altLang="zh-CN" sz="2000" dirty="0" smtClean="0"/>
              <a:t>    declare </a:t>
            </a:r>
            <a:r>
              <a:rPr lang="en-US" altLang="zh-CN" sz="2000" dirty="0"/>
              <a:t>@m as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 smtClean="0"/>
              <a:t>    set </a:t>
            </a:r>
            <a:r>
              <a:rPr lang="en-US" altLang="zh-CN" sz="2000" dirty="0"/>
              <a:t>@</a:t>
            </a:r>
            <a:r>
              <a:rPr lang="en-US" altLang="zh-CN" sz="2000" dirty="0" smtClean="0"/>
              <a:t>m = @n1 * @</a:t>
            </a:r>
            <a:r>
              <a:rPr lang="en-US" altLang="zh-CN" sz="2000" dirty="0"/>
              <a:t>n2 </a:t>
            </a:r>
          </a:p>
          <a:p>
            <a:pPr marL="0" indent="0">
              <a:buNone/>
            </a:pPr>
            <a:r>
              <a:rPr lang="en-US" altLang="zh-CN" sz="2000" dirty="0" smtClean="0"/>
              <a:t>    return </a:t>
            </a:r>
            <a:r>
              <a:rPr lang="en-US" altLang="zh-CN" sz="2000" dirty="0"/>
              <a:t>@m </a:t>
            </a:r>
          </a:p>
          <a:p>
            <a:pPr marL="0" indent="0">
              <a:buNone/>
            </a:pPr>
            <a:r>
              <a:rPr lang="en-US" altLang="zh-CN" sz="2000" dirty="0"/>
              <a:t>end </a:t>
            </a:r>
          </a:p>
          <a:p>
            <a:pPr marL="0" indent="0">
              <a:buNone/>
            </a:pPr>
            <a:r>
              <a:rPr lang="en-US" altLang="zh-CN" sz="2000" dirty="0"/>
              <a:t>go 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92FE30-380D-479A-8268-65D43222B02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90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查询过程或函数的定义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945216" cy="5073427"/>
          </a:xfrm>
        </p:spPr>
        <p:txBody>
          <a:bodyPr/>
          <a:lstStyle/>
          <a:p>
            <a:r>
              <a:rPr lang="zh-CN" altLang="en-US" b="1" dirty="0"/>
              <a:t>使用</a:t>
            </a:r>
            <a:r>
              <a:rPr lang="en-US" altLang="zh-CN" b="1" dirty="0" err="1"/>
              <a:t>sql_modules</a:t>
            </a:r>
            <a:r>
              <a:rPr lang="zh-CN" altLang="en-US" b="1" dirty="0"/>
              <a:t>目录视图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sz="2000" dirty="0"/>
              <a:t>select definition </a:t>
            </a:r>
          </a:p>
          <a:p>
            <a:pPr marL="0" indent="0">
              <a:buNone/>
            </a:pPr>
            <a:r>
              <a:rPr lang="en-US" altLang="zh-CN" sz="2000" dirty="0"/>
              <a:t>from </a:t>
            </a:r>
            <a:r>
              <a:rPr lang="en-US" altLang="zh-CN" sz="2000" dirty="0" err="1"/>
              <a:t>sys.sql_modules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where </a:t>
            </a:r>
            <a:r>
              <a:rPr lang="en-US" altLang="zh-CN" sz="2000" dirty="0" err="1"/>
              <a:t>object_name</a:t>
            </a:r>
            <a:r>
              <a:rPr lang="en-US" altLang="zh-CN" sz="2000" dirty="0"/>
              <a:t>(</a:t>
            </a:r>
            <a:r>
              <a:rPr lang="en-US" altLang="zh-CN" sz="2000" dirty="0" err="1"/>
              <a:t>object_id</a:t>
            </a:r>
            <a:r>
              <a:rPr lang="en-US" altLang="zh-CN" sz="2000" dirty="0" smtClean="0"/>
              <a:t>) </a:t>
            </a:r>
            <a:r>
              <a:rPr lang="en-US" altLang="zh-CN" sz="2000" dirty="0"/>
              <a:t>= </a:t>
            </a:r>
            <a:r>
              <a:rPr lang="en-US" altLang="zh-CN" sz="2000" dirty="0" smtClean="0"/>
              <a:t>'</a:t>
            </a:r>
            <a:r>
              <a:rPr lang="en-US" altLang="zh-CN" sz="2000" dirty="0" err="1" smtClean="0"/>
              <a:t>mul</a:t>
            </a:r>
            <a:r>
              <a:rPr lang="en-US" altLang="zh-CN" sz="2000" dirty="0" smtClean="0"/>
              <a:t>'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go </a:t>
            </a:r>
          </a:p>
          <a:p>
            <a:r>
              <a:rPr lang="zh-CN" altLang="en-US" sz="2400" b="1" dirty="0"/>
              <a:t>使用</a:t>
            </a:r>
            <a:r>
              <a:rPr lang="en-US" altLang="zh-CN" sz="2400" b="1" dirty="0"/>
              <a:t>INFORMATION_SCHEMA</a:t>
            </a:r>
            <a:r>
              <a:rPr lang="zh-CN" altLang="en-US" sz="2400" b="1" dirty="0"/>
              <a:t>架构的</a:t>
            </a:r>
            <a:r>
              <a:rPr lang="en-US" altLang="zh-CN" sz="2400" b="1" dirty="0"/>
              <a:t>ROUTINES</a:t>
            </a:r>
            <a:r>
              <a:rPr lang="zh-CN" altLang="en-US" sz="2400" b="1" dirty="0"/>
              <a:t>视图</a:t>
            </a:r>
            <a:endParaRPr lang="en-US" altLang="zh-CN" sz="2400" b="1" dirty="0"/>
          </a:p>
          <a:p>
            <a:pPr marL="0" indent="0">
              <a:buNone/>
            </a:pPr>
            <a:r>
              <a:rPr lang="en-US" altLang="zh-CN" sz="2000" dirty="0"/>
              <a:t>select </a:t>
            </a:r>
            <a:r>
              <a:rPr lang="en-US" altLang="zh-CN" sz="2000" dirty="0" err="1"/>
              <a:t>routine_definition</a:t>
            </a:r>
            <a:r>
              <a:rPr lang="en-US" altLang="zh-CN" sz="2000" dirty="0"/>
              <a:t> from INFORMATION_SCHEMA.ROUTINES </a:t>
            </a:r>
          </a:p>
          <a:p>
            <a:pPr marL="0" indent="0">
              <a:buNone/>
            </a:pPr>
            <a:r>
              <a:rPr lang="en-US" altLang="zh-CN" sz="2000" dirty="0"/>
              <a:t>where </a:t>
            </a:r>
            <a:r>
              <a:rPr lang="en-US" altLang="zh-CN" sz="2000" dirty="0" err="1"/>
              <a:t>routine_name</a:t>
            </a:r>
            <a:r>
              <a:rPr lang="en-US" altLang="zh-CN" sz="2000" dirty="0"/>
              <a:t>='</a:t>
            </a:r>
            <a:r>
              <a:rPr lang="en-US" altLang="zh-CN" sz="2000" dirty="0" err="1"/>
              <a:t>sumnum</a:t>
            </a:r>
            <a:r>
              <a:rPr lang="en-US" altLang="zh-CN" sz="2000" dirty="0"/>
              <a:t>' </a:t>
            </a:r>
          </a:p>
          <a:p>
            <a:pPr marL="0" indent="0">
              <a:buNone/>
            </a:pPr>
            <a:r>
              <a:rPr lang="en-US" altLang="zh-CN" sz="2000" dirty="0"/>
              <a:t>go 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C6E4907-AF35-43ED-A295-1A7604292C5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98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310</Words>
  <Application>Microsoft Office PowerPoint</Application>
  <PresentationFormat>宽屏</PresentationFormat>
  <Paragraphs>69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华文琥珀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6</vt:lpstr>
      <vt:lpstr>存储过程定义</vt:lpstr>
      <vt:lpstr>分类</vt:lpstr>
      <vt:lpstr>自然数求和改为存储过程</vt:lpstr>
      <vt:lpstr>附带输入参数(一)</vt:lpstr>
      <vt:lpstr>附带输入参数(二)</vt:lpstr>
      <vt:lpstr>存储函数</vt:lpstr>
      <vt:lpstr>查询过程或函数的定义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355</cp:revision>
  <dcterms:created xsi:type="dcterms:W3CDTF">2015-08-21T10:03:15Z</dcterms:created>
  <dcterms:modified xsi:type="dcterms:W3CDTF">2024-04-09T02:28:33Z</dcterms:modified>
</cp:coreProperties>
</file>