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14"/>
  </p:notesMasterIdLst>
  <p:sldIdLst>
    <p:sldId id="291" r:id="rId2"/>
    <p:sldId id="352" r:id="rId3"/>
    <p:sldId id="353" r:id="rId4"/>
    <p:sldId id="354" r:id="rId5"/>
    <p:sldId id="355" r:id="rId6"/>
    <p:sldId id="356" r:id="rId7"/>
    <p:sldId id="357" r:id="rId8"/>
    <p:sldId id="358" r:id="rId9"/>
    <p:sldId id="359" r:id="rId10"/>
    <p:sldId id="360" r:id="rId11"/>
    <p:sldId id="361" r:id="rId12"/>
    <p:sldId id="362" r:id="rId13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1" autoAdjust="0"/>
    <p:restoredTop sz="96700" autoAdjust="0"/>
  </p:normalViewPr>
  <p:slideViewPr>
    <p:cSldViewPr>
      <p:cViewPr varScale="1">
        <p:scale>
          <a:sx n="122" d="100"/>
          <a:sy n="122" d="100"/>
        </p:scale>
        <p:origin x="144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B60062-98E4-4766-87C1-E1864411C65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0051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623675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 userDrawn="1"/>
        </p:nvSpPr>
        <p:spPr>
          <a:xfrm>
            <a:off x="0" y="6451334"/>
            <a:ext cx="12192000" cy="34685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zh-CN" altLang="en-US" sz="24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78098"/>
          </a:xfrm>
        </p:spPr>
        <p:txBody>
          <a:bodyPr/>
          <a:lstStyle>
            <a:lvl1pPr algn="l">
              <a:defRPr sz="3600" b="1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5143378"/>
          </a:xfrm>
        </p:spPr>
        <p:txBody>
          <a:bodyPr/>
          <a:lstStyle>
            <a:lvl1pPr>
              <a:defRPr sz="2800" b="0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  <a:lvl2pPr>
              <a:defRPr sz="2400" baseline="0">
                <a:solidFill>
                  <a:schemeClr val="tx2"/>
                </a:solidFill>
                <a:latin typeface="Consolas" panose="020B0609020204030204" pitchFamily="49" charset="0"/>
              </a:defRPr>
            </a:lvl2pPr>
            <a:lvl3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3pPr>
            <a:lvl4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4pPr>
            <a:lvl5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908720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 userDrawn="1"/>
        </p:nvSpPr>
        <p:spPr>
          <a:xfrm>
            <a:off x="427174" y="6456838"/>
            <a:ext cx="2788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600" b="1" kern="1200">
                <a:solidFill>
                  <a:schemeClr val="bg1"/>
                </a:solidFill>
                <a:latin typeface="+mn-ea"/>
                <a:ea typeface="+mn-ea"/>
                <a:cs typeface="+mn-cs"/>
              </a:rPr>
              <a:t>SQL Server</a:t>
            </a:r>
            <a:r>
              <a:rPr kumimoji="1" lang="zh-CN" altLang="en-US" sz="1600" b="1" kern="1200">
                <a:solidFill>
                  <a:schemeClr val="bg1"/>
                </a:solidFill>
                <a:latin typeface="+mn-ea"/>
                <a:ea typeface="+mn-ea"/>
                <a:cs typeface="+mn-cs"/>
              </a:rPr>
              <a:t>数据库系统实训</a:t>
            </a:r>
          </a:p>
        </p:txBody>
      </p:sp>
      <p:sp>
        <p:nvSpPr>
          <p:cNvPr id="7" name="文本框 6"/>
          <p:cNvSpPr txBox="1"/>
          <p:nvPr userDrawn="1"/>
        </p:nvSpPr>
        <p:spPr>
          <a:xfrm>
            <a:off x="10560495" y="6456825"/>
            <a:ext cx="1191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b="1">
                <a:solidFill>
                  <a:schemeClr val="bg1"/>
                </a:solidFill>
                <a:latin typeface="+mj-ea"/>
                <a:ea typeface="+mj-ea"/>
              </a:rPr>
              <a:t>9</a:t>
            </a:r>
            <a:r>
              <a:rPr lang="en-US" altLang="zh-CN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-</a:t>
            </a:r>
            <a:fld id="{B7FADD6F-F12F-4751-A96D-F30E96A3BE8B}" type="slidenum">
              <a:rPr lang="zh-CN" altLang="en-US" sz="1600" b="1" smtClean="0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zh-CN" altLang="en-US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 </a:t>
            </a:r>
          </a:p>
        </p:txBody>
      </p:sp>
      <p:sp>
        <p:nvSpPr>
          <p:cNvPr id="8" name="文本框 7"/>
          <p:cNvSpPr txBox="1"/>
          <p:nvPr userDrawn="1"/>
        </p:nvSpPr>
        <p:spPr>
          <a:xfrm>
            <a:off x="4799857" y="6455527"/>
            <a:ext cx="2736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600" b="1">
                <a:solidFill>
                  <a:schemeClr val="bg1"/>
                </a:solidFill>
                <a:latin typeface="+mj-ea"/>
                <a:ea typeface="+mj-ea"/>
              </a:rPr>
              <a:t>事务处理与锁</a:t>
            </a:r>
            <a:endParaRPr lang="zh-CN" altLang="en-US" sz="1600" b="1">
              <a:solidFill>
                <a:schemeClr val="bg1"/>
              </a:solidFill>
              <a:latin typeface="Consolas" panose="020B0609020204030204" pitchFamily="49" charset="0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84710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9600" dirty="0" smtClean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8</a:t>
            </a:r>
            <a:endParaRPr lang="zh-CN" altLang="en-US" sz="9600" dirty="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91544" y="3501008"/>
            <a:ext cx="8280920" cy="1752600"/>
          </a:xfrm>
        </p:spPr>
        <p:txBody>
          <a:bodyPr/>
          <a:lstStyle/>
          <a:p>
            <a:r>
              <a:rPr lang="zh-CN" altLang="en-US" sz="6000"/>
              <a:t>事务处理与锁</a:t>
            </a:r>
            <a:endParaRPr lang="zh-CN" altLang="en-US" sz="6000" b="1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51360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锁的升级</a:t>
            </a:r>
          </a:p>
        </p:txBody>
      </p:sp>
      <p:sp>
        <p:nvSpPr>
          <p:cNvPr id="12291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行锁达到</a:t>
            </a:r>
            <a:r>
              <a:rPr lang="en-US" altLang="zh-CN"/>
              <a:t>5000</a:t>
            </a:r>
            <a:r>
              <a:rPr lang="zh-CN" altLang="en-US"/>
              <a:t>个时，会升级为表锁。</a:t>
            </a:r>
            <a:endParaRPr lang="en-US" altLang="zh-CN"/>
          </a:p>
          <a:p>
            <a:r>
              <a:rPr lang="zh-CN" altLang="en-US"/>
              <a:t>禁用锁升级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alter table emp set (lock_escalation=disable)</a:t>
            </a: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7C7DC130-CF88-4A16-A765-64EC1141BE73}" type="slidenum">
              <a:rPr lang="en-US" altLang="zh-CN" sz="1200">
                <a:solidFill>
                  <a:srgbClr val="FFFF89"/>
                </a:solidFill>
              </a:rPr>
              <a:pPr/>
              <a:t>10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020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 dirty="0"/>
              <a:t>索引与锁的关系</a:t>
            </a:r>
            <a:r>
              <a:rPr lang="en-US" altLang="zh-CN" dirty="0"/>
              <a:t>(read committed</a:t>
            </a:r>
            <a:r>
              <a:rPr lang="zh-CN" altLang="en-US" dirty="0"/>
              <a:t>隔离级别</a:t>
            </a:r>
            <a:r>
              <a:rPr lang="en-US" altLang="zh-CN" dirty="0"/>
              <a:t>)</a:t>
            </a:r>
            <a:endParaRPr lang="zh-CN" altLang="en-US" dirty="0"/>
          </a:p>
        </p:txBody>
      </p:sp>
      <p:sp>
        <p:nvSpPr>
          <p:cNvPr id="13315" name="内容占位符 2"/>
          <p:cNvSpPr>
            <a:spLocks noGrp="1"/>
          </p:cNvSpPr>
          <p:nvPr>
            <p:ph idx="1"/>
          </p:nvPr>
        </p:nvSpPr>
        <p:spPr>
          <a:xfrm>
            <a:off x="609600" y="1052736"/>
            <a:ext cx="10972800" cy="5215386"/>
          </a:xfrm>
        </p:spPr>
        <p:txBody>
          <a:bodyPr/>
          <a:lstStyle/>
          <a:p>
            <a:r>
              <a:rPr lang="zh-CN" altLang="en-US" dirty="0"/>
              <a:t>减少</a:t>
            </a:r>
            <a:r>
              <a:rPr lang="en-US" altLang="zh-CN" dirty="0"/>
              <a:t>DML</a:t>
            </a:r>
            <a:r>
              <a:rPr lang="zh-CN" altLang="en-US" dirty="0"/>
              <a:t>操作时产生的等待</a:t>
            </a:r>
            <a:endParaRPr lang="en-US" altLang="zh-CN" dirty="0"/>
          </a:p>
          <a:p>
            <a:r>
              <a:rPr lang="en-US" altLang="zh-CN"/>
              <a:t>serializable</a:t>
            </a:r>
            <a:r>
              <a:rPr lang="zh-CN" altLang="en-US" dirty="0"/>
              <a:t>不需要</a:t>
            </a:r>
          </a:p>
        </p:txBody>
      </p:sp>
      <p:sp>
        <p:nvSpPr>
          <p:cNvPr id="13316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FCB4228-C9B6-428B-A7C7-0583F53016AD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2903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观察死锁</a:t>
            </a:r>
          </a:p>
        </p:txBody>
      </p:sp>
      <p:sp>
        <p:nvSpPr>
          <p:cNvPr id="14339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4340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95E490B-95A7-4110-9501-FD96D32B29DC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01671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116632"/>
            <a:ext cx="9358808" cy="720080"/>
          </a:xfrm>
        </p:spPr>
        <p:txBody>
          <a:bodyPr/>
          <a:lstStyle/>
          <a:p>
            <a:pPr eaLnBrk="1" hangingPunct="1"/>
            <a:r>
              <a:rPr lang="zh-CN" altLang="en-US"/>
              <a:t>什么是事务</a:t>
            </a:r>
            <a:endParaRPr lang="en-US" altLang="zh-CN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767408" y="980729"/>
            <a:ext cx="9214792" cy="5328591"/>
          </a:xfrm>
        </p:spPr>
        <p:txBody>
          <a:bodyPr/>
          <a:lstStyle/>
          <a:p>
            <a:r>
              <a:rPr lang="zh-CN" altLang="en-US"/>
              <a:t>事务是若干操作的集合，集合中的所有操作要么都完成，要么都取消。</a:t>
            </a:r>
            <a:endParaRPr lang="en-US" altLang="zh-CN"/>
          </a:p>
        </p:txBody>
      </p:sp>
      <p:sp>
        <p:nvSpPr>
          <p:cNvPr id="4100" name="灯片编号占位符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CF2A67-DCEB-45C5-B827-99DF6E34792E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73548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事务应用举例</a:t>
            </a:r>
            <a:r>
              <a:rPr lang="en-US" altLang="zh-CN"/>
              <a:t>—</a:t>
            </a:r>
            <a:r>
              <a:rPr lang="zh-CN" altLang="en-US"/>
              <a:t>超市付款</a:t>
            </a:r>
          </a:p>
        </p:txBody>
      </p:sp>
      <p:sp>
        <p:nvSpPr>
          <p:cNvPr id="512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在超市买了一盒牙膏</a:t>
            </a:r>
            <a:r>
              <a:rPr lang="en-US" altLang="zh-CN"/>
              <a:t>(5</a:t>
            </a:r>
            <a:r>
              <a:rPr lang="zh-CN" altLang="en-US"/>
              <a:t>元</a:t>
            </a:r>
            <a:r>
              <a:rPr lang="en-US" altLang="zh-CN"/>
              <a:t>)</a:t>
            </a:r>
            <a:r>
              <a:rPr lang="zh-CN" altLang="en-US"/>
              <a:t>，一袋洗衣粉</a:t>
            </a:r>
            <a:r>
              <a:rPr lang="en-US" altLang="zh-CN"/>
              <a:t>(10</a:t>
            </a:r>
            <a:r>
              <a:rPr lang="zh-CN" altLang="en-US"/>
              <a:t>元</a:t>
            </a:r>
            <a:r>
              <a:rPr lang="en-US" altLang="zh-CN"/>
              <a:t>)</a:t>
            </a:r>
            <a:r>
              <a:rPr lang="zh-CN" altLang="en-US"/>
              <a:t>，最后付款，超市收银系统需要依次执行下面操作</a:t>
            </a:r>
            <a:endParaRPr lang="en-US" altLang="zh-CN"/>
          </a:p>
          <a:p>
            <a:pPr lvl="1"/>
            <a:r>
              <a:rPr lang="zh-CN" altLang="en-US"/>
              <a:t>牙膏库存量</a:t>
            </a:r>
            <a:r>
              <a:rPr lang="en-US" altLang="zh-CN"/>
              <a:t>-1</a:t>
            </a:r>
          </a:p>
          <a:p>
            <a:pPr lvl="1"/>
            <a:r>
              <a:rPr lang="zh-CN" altLang="en-US"/>
              <a:t>洗衣粉库存量</a:t>
            </a:r>
            <a:r>
              <a:rPr lang="en-US" altLang="zh-CN"/>
              <a:t>-1</a:t>
            </a:r>
          </a:p>
          <a:p>
            <a:pPr lvl="1"/>
            <a:r>
              <a:rPr lang="zh-CN" altLang="en-US"/>
              <a:t>你的银行卡余额</a:t>
            </a:r>
            <a:r>
              <a:rPr lang="en-US" altLang="zh-CN"/>
              <a:t>-15</a:t>
            </a:r>
          </a:p>
          <a:p>
            <a:pPr lvl="1"/>
            <a:r>
              <a:rPr lang="zh-CN" altLang="en-US"/>
              <a:t>超市账户余额</a:t>
            </a:r>
            <a:r>
              <a:rPr lang="en-US" altLang="zh-CN"/>
              <a:t>+15</a:t>
            </a:r>
            <a:endParaRPr lang="zh-CN" altLang="en-US"/>
          </a:p>
        </p:txBody>
      </p:sp>
      <p:sp>
        <p:nvSpPr>
          <p:cNvPr id="5124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9CA8FA2-40C5-42C6-AACD-47018BD85CD2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3475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事务的两种基本操作</a:t>
            </a:r>
          </a:p>
        </p:txBody>
      </p:sp>
      <p:sp>
        <p:nvSpPr>
          <p:cNvPr id="6147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commit</a:t>
            </a:r>
          </a:p>
          <a:p>
            <a:r>
              <a:rPr lang="en-US" altLang="zh-CN"/>
              <a:t>rollback</a:t>
            </a:r>
            <a:endParaRPr lang="zh-CN" altLang="en-US"/>
          </a:p>
        </p:txBody>
      </p:sp>
      <p:sp>
        <p:nvSpPr>
          <p:cNvPr id="6148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E1E8B99-3227-44B6-B794-90CAF2871588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81345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SQL Server</a:t>
            </a:r>
            <a:r>
              <a:rPr lang="zh-CN" altLang="en-US"/>
              <a:t>中的事务模式</a:t>
            </a:r>
          </a:p>
        </p:txBody>
      </p:sp>
      <p:sp>
        <p:nvSpPr>
          <p:cNvPr id="512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自动提交</a:t>
            </a:r>
            <a:endParaRPr lang="en-US" altLang="zh-CN" dirty="0"/>
          </a:p>
          <a:p>
            <a:pPr lvl="1"/>
            <a:r>
              <a:rPr lang="en-US" altLang="zh-CN" dirty="0" err="1" smtClean="0"/>
              <a:t>sqlcmd</a:t>
            </a:r>
            <a:r>
              <a:rPr lang="zh-CN" altLang="en-US" dirty="0"/>
              <a:t>的默认事务模式</a:t>
            </a:r>
            <a:endParaRPr lang="en-US" altLang="zh-CN" dirty="0"/>
          </a:p>
          <a:p>
            <a:r>
              <a:rPr lang="zh-CN" altLang="en-US" dirty="0"/>
              <a:t>显式事务</a:t>
            </a:r>
            <a:endParaRPr lang="en-US" altLang="zh-CN" dirty="0"/>
          </a:p>
          <a:p>
            <a:pPr lvl="1"/>
            <a:r>
              <a:rPr lang="zh-CN" altLang="en-US" dirty="0"/>
              <a:t>在自动提交模式下，以</a:t>
            </a:r>
            <a:r>
              <a:rPr lang="en-US" altLang="zh-CN" dirty="0"/>
              <a:t>begin </a:t>
            </a:r>
            <a:r>
              <a:rPr lang="en-US" altLang="zh-CN" dirty="0" err="1"/>
              <a:t>tran</a:t>
            </a:r>
            <a:r>
              <a:rPr lang="zh-CN" altLang="en-US" dirty="0"/>
              <a:t>开始事务，以</a:t>
            </a:r>
            <a:r>
              <a:rPr lang="en-US" altLang="zh-CN" dirty="0"/>
              <a:t>commit</a:t>
            </a:r>
            <a:r>
              <a:rPr lang="zh-CN" altLang="en-US" dirty="0"/>
              <a:t>或</a:t>
            </a:r>
            <a:r>
              <a:rPr lang="en-US" altLang="zh-CN" dirty="0"/>
              <a:t>rollback</a:t>
            </a:r>
            <a:r>
              <a:rPr lang="zh-CN" altLang="en-US" dirty="0"/>
              <a:t>结束事务</a:t>
            </a:r>
            <a:endParaRPr lang="en-US" altLang="zh-CN" dirty="0"/>
          </a:p>
          <a:p>
            <a:r>
              <a:rPr lang="zh-CN" altLang="en-US" dirty="0"/>
              <a:t>隐式事务</a:t>
            </a:r>
            <a:endParaRPr lang="en-US" altLang="zh-CN" dirty="0"/>
          </a:p>
          <a:p>
            <a:pPr lvl="1"/>
            <a:r>
              <a:rPr lang="zh-CN" altLang="en-US" dirty="0"/>
              <a:t>执行</a:t>
            </a:r>
            <a:r>
              <a:rPr lang="en-US" altLang="zh-CN" dirty="0"/>
              <a:t>set </a:t>
            </a:r>
            <a:r>
              <a:rPr lang="en-US" altLang="zh-CN" dirty="0" err="1"/>
              <a:t>implicit_transactions</a:t>
            </a:r>
            <a:r>
              <a:rPr lang="en-US" altLang="zh-CN" dirty="0"/>
              <a:t> on</a:t>
            </a:r>
            <a:r>
              <a:rPr lang="zh-CN" altLang="en-US" dirty="0"/>
              <a:t>，一个</a:t>
            </a:r>
            <a:r>
              <a:rPr lang="en-US" altLang="zh-CN" dirty="0"/>
              <a:t>SQL</a:t>
            </a:r>
            <a:r>
              <a:rPr lang="zh-CN" altLang="en-US" dirty="0"/>
              <a:t>命令就开始了一个事务，直到用户执行</a:t>
            </a:r>
            <a:r>
              <a:rPr lang="en-US" altLang="zh-CN" dirty="0"/>
              <a:t>commit</a:t>
            </a:r>
            <a:r>
              <a:rPr lang="zh-CN" altLang="en-US" dirty="0"/>
              <a:t>或</a:t>
            </a:r>
            <a:r>
              <a:rPr lang="en-US" altLang="zh-CN" dirty="0"/>
              <a:t>rollback</a:t>
            </a:r>
            <a:r>
              <a:rPr lang="zh-CN" altLang="en-US" dirty="0"/>
              <a:t>才结束。</a:t>
            </a:r>
            <a:endParaRPr lang="en-US" altLang="zh-CN" dirty="0"/>
          </a:p>
        </p:txBody>
      </p:sp>
      <p:sp>
        <p:nvSpPr>
          <p:cNvPr id="7172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D883FF-9164-4C83-B295-98D066194695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349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DDL</a:t>
            </a:r>
            <a:r>
              <a:rPr lang="zh-CN" altLang="en-US"/>
              <a:t>与</a:t>
            </a:r>
            <a:r>
              <a:rPr lang="en-US" altLang="zh-CN"/>
              <a:t>DCL</a:t>
            </a:r>
            <a:r>
              <a:rPr lang="zh-CN" altLang="en-US"/>
              <a:t>的处理方式</a:t>
            </a:r>
          </a:p>
        </p:txBody>
      </p:sp>
      <p:sp>
        <p:nvSpPr>
          <p:cNvPr id="8195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与</a:t>
            </a:r>
            <a:r>
              <a:rPr lang="en-US" altLang="zh-CN"/>
              <a:t>DML</a:t>
            </a:r>
            <a:r>
              <a:rPr lang="zh-CN" altLang="en-US"/>
              <a:t>相同 </a:t>
            </a:r>
          </a:p>
          <a:p>
            <a:endParaRPr lang="zh-CN" altLang="en-US"/>
          </a:p>
        </p:txBody>
      </p:sp>
      <p:sp>
        <p:nvSpPr>
          <p:cNvPr id="8196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3B7D7B-5F3B-4532-9542-8E95E9C571FD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96931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9515400" cy="648072"/>
          </a:xfrm>
        </p:spPr>
        <p:txBody>
          <a:bodyPr/>
          <a:lstStyle/>
          <a:p>
            <a:r>
              <a:rPr lang="zh-CN" altLang="en-US"/>
              <a:t>事务隔离级别</a:t>
            </a:r>
          </a:p>
        </p:txBody>
      </p:sp>
      <p:sp>
        <p:nvSpPr>
          <p:cNvPr id="9219" name="内容占位符 2"/>
          <p:cNvSpPr>
            <a:spLocks noGrp="1"/>
          </p:cNvSpPr>
          <p:nvPr>
            <p:ph idx="1"/>
          </p:nvPr>
        </p:nvSpPr>
        <p:spPr>
          <a:xfrm>
            <a:off x="767408" y="1052736"/>
            <a:ext cx="9443393" cy="5328591"/>
          </a:xfrm>
        </p:spPr>
        <p:txBody>
          <a:bodyPr/>
          <a:lstStyle/>
          <a:p>
            <a:r>
              <a:rPr lang="en-US" altLang="zh-CN"/>
              <a:t>read unommitted</a:t>
            </a:r>
          </a:p>
          <a:p>
            <a:pPr lvl="1"/>
            <a:r>
              <a:rPr lang="zh-CN" altLang="en-US"/>
              <a:t>读取到其他连接未提交的修改结果</a:t>
            </a:r>
            <a:endParaRPr lang="en-US" altLang="zh-CN"/>
          </a:p>
          <a:p>
            <a:pPr lvl="1"/>
            <a:r>
              <a:rPr lang="zh-CN" altLang="en-US"/>
              <a:t>读取操作不加锁</a:t>
            </a:r>
            <a:endParaRPr lang="en-US" altLang="zh-CN"/>
          </a:p>
          <a:p>
            <a:r>
              <a:rPr lang="en-US" altLang="zh-CN"/>
              <a:t>read </a:t>
            </a:r>
            <a:r>
              <a:rPr lang="en-US" altLang="zh-CN" dirty="0"/>
              <a:t>committed</a:t>
            </a:r>
            <a:endParaRPr lang="zh-CN" altLang="en-US" dirty="0"/>
          </a:p>
          <a:p>
            <a:pPr lvl="1"/>
            <a:r>
              <a:rPr lang="zh-CN" altLang="en-US" sz="2000" dirty="0"/>
              <a:t>只能读取到其他连接提交后的</a:t>
            </a:r>
            <a:r>
              <a:rPr lang="zh-CN" altLang="en-US" sz="2000"/>
              <a:t>修改结果</a:t>
            </a:r>
            <a:endParaRPr lang="en-US" altLang="zh-CN" sz="2000"/>
          </a:p>
          <a:p>
            <a:pPr lvl="1"/>
            <a:r>
              <a:rPr lang="en-US" altLang="zh-CN" sz="2000"/>
              <a:t>select * from emp with(nolock) where empno = 7369 </a:t>
            </a:r>
            <a:r>
              <a:rPr lang="en-US" altLang="zh-CN" sz="2000" dirty="0"/>
              <a:t>	</a:t>
            </a:r>
          </a:p>
          <a:p>
            <a:r>
              <a:rPr lang="en-US" altLang="zh-CN"/>
              <a:t>Repeatable read</a:t>
            </a:r>
            <a:endParaRPr lang="zh-CN" altLang="en-US" dirty="0"/>
          </a:p>
          <a:p>
            <a:pPr lvl="1"/>
            <a:r>
              <a:rPr lang="zh-CN" altLang="en-US" dirty="0"/>
              <a:t>事务中的第一次读取结果在第二次读取中不会发生改变</a:t>
            </a:r>
            <a:endParaRPr lang="en-US" altLang="zh-CN" dirty="0"/>
          </a:p>
          <a:p>
            <a:r>
              <a:rPr lang="en-US" altLang="zh-CN" dirty="0" err="1"/>
              <a:t>serializable</a:t>
            </a:r>
            <a:endParaRPr lang="en-US" altLang="zh-CN" dirty="0"/>
          </a:p>
          <a:p>
            <a:pPr lvl="1"/>
            <a:r>
              <a:rPr lang="zh-CN" altLang="en-US" dirty="0"/>
              <a:t>事务中的两次读取操作完全相同</a:t>
            </a:r>
          </a:p>
          <a:p>
            <a:pPr lvl="1"/>
            <a:endParaRPr lang="en-US" altLang="zh-CN" dirty="0"/>
          </a:p>
          <a:p>
            <a:pPr lvl="1"/>
            <a:endParaRPr lang="zh-CN" altLang="en-US" dirty="0"/>
          </a:p>
          <a:p>
            <a:endParaRPr lang="zh-CN" altLang="en-US" dirty="0"/>
          </a:p>
        </p:txBody>
      </p:sp>
      <p:sp>
        <p:nvSpPr>
          <p:cNvPr id="9220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13C112E-31A3-4D95-BE37-3A50F71AE2D2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32369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获得多版本功能</a:t>
            </a:r>
          </a:p>
        </p:txBody>
      </p:sp>
      <p:sp>
        <p:nvSpPr>
          <p:cNvPr id="1024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开启</a:t>
            </a:r>
            <a:r>
              <a:rPr lang="en-US" altLang="zh-CN" dirty="0"/>
              <a:t>read </a:t>
            </a:r>
            <a:r>
              <a:rPr lang="en-US" altLang="zh-CN" dirty="0" err="1"/>
              <a:t>commmitted</a:t>
            </a:r>
            <a:endParaRPr lang="en-US" altLang="zh-CN" dirty="0"/>
          </a:p>
          <a:p>
            <a:pPr lvl="1"/>
            <a:r>
              <a:rPr lang="en-US" altLang="zh-CN" sz="2000" dirty="0"/>
              <a:t>alter database law </a:t>
            </a:r>
            <a:r>
              <a:rPr lang="en-US" altLang="zh-CN" sz="2000"/>
              <a:t>set </a:t>
            </a:r>
            <a:r>
              <a:rPr lang="en-US" altLang="zh-CN" sz="2000" dirty="0" err="1"/>
              <a:t>read_</a:t>
            </a:r>
            <a:r>
              <a:rPr lang="en-US" altLang="zh-CN" sz="2000" err="1"/>
              <a:t>committed</a:t>
            </a:r>
            <a:r>
              <a:rPr lang="en-US" altLang="zh-CN" sz="2000"/>
              <a:t>_snapshot on</a:t>
            </a:r>
          </a:p>
          <a:p>
            <a:pPr lvl="1"/>
            <a:r>
              <a:rPr lang="zh-CN" altLang="en-US" sz="2000"/>
              <a:t>执行此语句，会对数据库加排他锁</a:t>
            </a:r>
            <a:endParaRPr lang="en-US" altLang="zh-CN" sz="2000"/>
          </a:p>
          <a:p>
            <a:pPr lvl="1"/>
            <a:r>
              <a:rPr lang="en-US" altLang="zh-CN" sz="2000"/>
              <a:t>Azure SQL Database</a:t>
            </a:r>
            <a:r>
              <a:rPr lang="zh-CN" altLang="en-US" sz="2000"/>
              <a:t>默认开启此参数</a:t>
            </a:r>
            <a:endParaRPr lang="en-US" altLang="zh-CN" sz="2000"/>
          </a:p>
          <a:p>
            <a:pPr lvl="1"/>
            <a:r>
              <a:rPr lang="en-US" altLang="zh-CN" sz="2000"/>
              <a:t>rc</a:t>
            </a:r>
            <a:r>
              <a:rPr lang="zh-CN" altLang="en-US" sz="2000"/>
              <a:t>级别，</a:t>
            </a:r>
            <a:r>
              <a:rPr lang="en-US" altLang="zh-CN" sz="2000"/>
              <a:t>reader</a:t>
            </a:r>
            <a:r>
              <a:rPr lang="zh-CN" altLang="en-US" sz="2000"/>
              <a:t>不再加锁，对</a:t>
            </a:r>
            <a:r>
              <a:rPr lang="en-US" altLang="zh-CN" sz="2000"/>
              <a:t>writer</a:t>
            </a:r>
            <a:r>
              <a:rPr lang="zh-CN" altLang="en-US" sz="2000"/>
              <a:t>操作不影响</a:t>
            </a:r>
            <a:endParaRPr lang="en-US" altLang="zh-CN" sz="2000" dirty="0"/>
          </a:p>
          <a:p>
            <a:r>
              <a:rPr lang="zh-CN" altLang="en-US"/>
              <a:t>设置</a:t>
            </a:r>
            <a:r>
              <a:rPr lang="en-US" altLang="zh-CN" dirty="0"/>
              <a:t>snapshot</a:t>
            </a:r>
            <a:r>
              <a:rPr lang="zh-CN" altLang="en-US" dirty="0"/>
              <a:t>隔离级别</a:t>
            </a:r>
            <a:endParaRPr lang="en-US" altLang="zh-CN" dirty="0"/>
          </a:p>
          <a:p>
            <a:pPr lvl="1"/>
            <a:r>
              <a:rPr lang="en-US" altLang="zh-CN" sz="2000" dirty="0"/>
              <a:t>alter database law set </a:t>
            </a:r>
            <a:r>
              <a:rPr lang="en-US" altLang="zh-CN" sz="2000" dirty="0" err="1"/>
              <a:t>allow_snapshot_</a:t>
            </a:r>
            <a:r>
              <a:rPr lang="en-US" altLang="zh-CN" sz="2000" err="1"/>
              <a:t>isolation</a:t>
            </a:r>
            <a:r>
              <a:rPr lang="en-US" altLang="zh-CN" sz="2000"/>
              <a:t> on</a:t>
            </a:r>
          </a:p>
          <a:p>
            <a:pPr lvl="1"/>
            <a:r>
              <a:rPr lang="zh-CN" altLang="en-US" sz="2000"/>
              <a:t>执行以上语句，不会对数据库加锁</a:t>
            </a:r>
            <a:endParaRPr lang="en-US" altLang="zh-CN" sz="2000"/>
          </a:p>
          <a:p>
            <a:pPr lvl="1"/>
            <a:r>
              <a:rPr lang="en-US" altLang="zh-CN" sz="2000"/>
              <a:t>Azure SQL Database</a:t>
            </a:r>
            <a:r>
              <a:rPr lang="zh-CN" altLang="en-US" sz="2000"/>
              <a:t>默认开启此参数</a:t>
            </a:r>
            <a:endParaRPr lang="en-US" altLang="zh-CN" sz="2000" dirty="0"/>
          </a:p>
          <a:p>
            <a:pPr lvl="1"/>
            <a:r>
              <a:rPr lang="en-US" altLang="zh-CN" sz="2000" dirty="0"/>
              <a:t>set transaction isolation level </a:t>
            </a:r>
            <a:r>
              <a:rPr lang="en-US" altLang="zh-CN" sz="2000"/>
              <a:t>snapshot </a:t>
            </a:r>
          </a:p>
          <a:p>
            <a:pPr lvl="1"/>
            <a:r>
              <a:rPr lang="zh-CN" altLang="en-US" sz="2000"/>
              <a:t>此级别，读取的数据以第一次读取时的状态，并不是</a:t>
            </a:r>
            <a:r>
              <a:rPr lang="en-US" altLang="zh-CN" sz="2000"/>
              <a:t>begin tran</a:t>
            </a:r>
            <a:r>
              <a:rPr lang="zh-CN" altLang="en-US" sz="2000"/>
              <a:t>之前的状态</a:t>
            </a:r>
            <a:endParaRPr lang="en-US" altLang="zh-CN" sz="2000" dirty="0"/>
          </a:p>
          <a:p>
            <a:pPr lvl="1"/>
            <a:r>
              <a:rPr lang="zh-CN" altLang="en-US" sz="2000"/>
              <a:t>此级别，非索引列作为更新条件，会更新快照，不会受其他行上的锁的影响。</a:t>
            </a:r>
            <a:endParaRPr lang="en-US" altLang="zh-CN" sz="2000" dirty="0"/>
          </a:p>
          <a:p>
            <a:endParaRPr lang="zh-CN" altLang="en-US" dirty="0"/>
          </a:p>
        </p:txBody>
      </p:sp>
      <p:sp>
        <p:nvSpPr>
          <p:cNvPr id="10244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9498F1C-6283-4B6A-BCCE-C1C50DB2B0DC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7680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锁</a:t>
            </a:r>
          </a:p>
        </p:txBody>
      </p:sp>
      <p:sp>
        <p:nvSpPr>
          <p:cNvPr id="11267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两个连接</a:t>
            </a:r>
            <a:r>
              <a:rPr lang="en-US" altLang="zh-CN"/>
              <a:t>update</a:t>
            </a:r>
            <a:r>
              <a:rPr lang="zh-CN" altLang="en-US"/>
              <a:t>同一行记录</a:t>
            </a:r>
            <a:endParaRPr lang="en-US" altLang="zh-CN"/>
          </a:p>
          <a:p>
            <a:r>
              <a:rPr lang="zh-CN" altLang="en-US"/>
              <a:t>两个连接</a:t>
            </a:r>
            <a:r>
              <a:rPr lang="en-US" altLang="zh-CN"/>
              <a:t>update</a:t>
            </a:r>
            <a:r>
              <a:rPr lang="zh-CN" altLang="en-US"/>
              <a:t>同一个表的不同行</a:t>
            </a:r>
          </a:p>
        </p:txBody>
      </p:sp>
      <p:sp>
        <p:nvSpPr>
          <p:cNvPr id="11268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96B1CA1-52E6-49C7-9D3B-CC497348B211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254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自定义 1">
      <a:dk1>
        <a:srgbClr val="FFFF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精装书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第一章 数据库技术基础3.0.potx" id="{0C4891AA-DFDA-423A-9AB5-40E3C2A9E7D8}" vid="{C2401741-280E-4530-B20C-76B9544EF2E8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1478</TotalTime>
  <Words>397</Words>
  <Application>Microsoft Office PowerPoint</Application>
  <PresentationFormat>宽屏</PresentationFormat>
  <Paragraphs>69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华文琥珀</vt:lpstr>
      <vt:lpstr>宋体</vt:lpstr>
      <vt:lpstr>幼圆</vt:lpstr>
      <vt:lpstr>Arial</vt:lpstr>
      <vt:lpstr>Century Gothic</vt:lpstr>
      <vt:lpstr>Consolas</vt:lpstr>
      <vt:lpstr>Times New Roman</vt:lpstr>
      <vt:lpstr>Office 主题​​</vt:lpstr>
      <vt:lpstr>8</vt:lpstr>
      <vt:lpstr>什么是事务</vt:lpstr>
      <vt:lpstr>事务应用举例—超市付款</vt:lpstr>
      <vt:lpstr>事务的两种基本操作</vt:lpstr>
      <vt:lpstr>SQL Server中的事务模式</vt:lpstr>
      <vt:lpstr>DDL与DCL的处理方式</vt:lpstr>
      <vt:lpstr>事务隔离级别</vt:lpstr>
      <vt:lpstr>获得多版本功能</vt:lpstr>
      <vt:lpstr>锁</vt:lpstr>
      <vt:lpstr>锁的升级</vt:lpstr>
      <vt:lpstr>索引与锁的关系(read committed隔离级别)</vt:lpstr>
      <vt:lpstr>观察死锁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gupt</cp:lastModifiedBy>
  <cp:revision>362</cp:revision>
  <dcterms:created xsi:type="dcterms:W3CDTF">2015-08-21T10:03:15Z</dcterms:created>
  <dcterms:modified xsi:type="dcterms:W3CDTF">2024-04-09T02:42:54Z</dcterms:modified>
</cp:coreProperties>
</file>