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7" r:id="rId1"/>
  </p:sldMasterIdLst>
  <p:notesMasterIdLst>
    <p:notesMasterId r:id="rId31"/>
  </p:notesMasterIdLst>
  <p:sldIdLst>
    <p:sldId id="291" r:id="rId2"/>
    <p:sldId id="364" r:id="rId3"/>
    <p:sldId id="365" r:id="rId4"/>
    <p:sldId id="366" r:id="rId5"/>
    <p:sldId id="390" r:id="rId6"/>
    <p:sldId id="367" r:id="rId7"/>
    <p:sldId id="368" r:id="rId8"/>
    <p:sldId id="369" r:id="rId9"/>
    <p:sldId id="370" r:id="rId10"/>
    <p:sldId id="371" r:id="rId11"/>
    <p:sldId id="372" r:id="rId12"/>
    <p:sldId id="373" r:id="rId13"/>
    <p:sldId id="374" r:id="rId14"/>
    <p:sldId id="376" r:id="rId15"/>
    <p:sldId id="375" r:id="rId16"/>
    <p:sldId id="377" r:id="rId17"/>
    <p:sldId id="378" r:id="rId18"/>
    <p:sldId id="379" r:id="rId19"/>
    <p:sldId id="380" r:id="rId20"/>
    <p:sldId id="381" r:id="rId21"/>
    <p:sldId id="382" r:id="rId22"/>
    <p:sldId id="383" r:id="rId23"/>
    <p:sldId id="384" r:id="rId24"/>
    <p:sldId id="385" r:id="rId25"/>
    <p:sldId id="391" r:id="rId26"/>
    <p:sldId id="386" r:id="rId27"/>
    <p:sldId id="387" r:id="rId28"/>
    <p:sldId id="388" r:id="rId29"/>
    <p:sldId id="389" r:id="rId30"/>
  </p:sldIdLst>
  <p:sldSz cx="12192000" cy="6858000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umimoji="1" sz="2400" kern="1200">
        <a:solidFill>
          <a:schemeClr val="tx1"/>
        </a:solidFill>
        <a:latin typeface="Times New Roman" panose="02020603050405020304" pitchFamily="18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41" autoAdjust="0"/>
    <p:restoredTop sz="96700" autoAdjust="0"/>
  </p:normalViewPr>
  <p:slideViewPr>
    <p:cSldViewPr>
      <p:cViewPr varScale="1">
        <p:scale>
          <a:sx n="122" d="100"/>
          <a:sy n="122" d="100"/>
        </p:scale>
        <p:origin x="144" y="20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306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71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6B60062-98E4-4766-87C1-E1864411C658}" type="slidenum">
              <a:rPr lang="en-US" altLang="zh-CN"/>
              <a:pPr/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0005152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宋体" pitchFamily="2" charset="-122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</p:spTree>
    <p:extLst>
      <p:ext uri="{BB962C8B-B14F-4D97-AF65-F5344CB8AC3E}">
        <p14:creationId xmlns:p14="http://schemas.microsoft.com/office/powerpoint/2010/main" val="623675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文本框 18"/>
          <p:cNvSpPr txBox="1"/>
          <p:nvPr userDrawn="1"/>
        </p:nvSpPr>
        <p:spPr>
          <a:xfrm>
            <a:off x="0" y="6451334"/>
            <a:ext cx="12192000" cy="346855"/>
          </a:xfrm>
          <a:prstGeom prst="rect">
            <a:avLst/>
          </a:prstGeom>
          <a:solidFill>
            <a:srgbClr val="FF0000"/>
          </a:solidFill>
        </p:spPr>
        <p:txBody>
          <a:bodyPr wrap="square" rtlCol="0">
            <a:spAutoFit/>
          </a:bodyPr>
          <a:lstStyle/>
          <a:p>
            <a:endParaRPr lang="zh-CN" altLang="en-US" sz="2400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78098"/>
          </a:xfrm>
        </p:spPr>
        <p:txBody>
          <a:bodyPr/>
          <a:lstStyle>
            <a:lvl1pPr algn="l">
              <a:defRPr sz="3600" b="1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>
            <a:lvl1pPr>
              <a:defRPr sz="2800" b="0" baseline="0">
                <a:solidFill>
                  <a:schemeClr val="tx2"/>
                </a:solidFill>
                <a:latin typeface="Consolas" panose="020B0609020204030204" pitchFamily="49" charset="0"/>
              </a:defRPr>
            </a:lvl1pPr>
            <a:lvl2pPr>
              <a:defRPr sz="2400" baseline="0">
                <a:solidFill>
                  <a:schemeClr val="tx2"/>
                </a:solidFill>
                <a:latin typeface="Consolas" panose="020B0609020204030204" pitchFamily="49" charset="0"/>
              </a:defRPr>
            </a:lvl2pPr>
            <a:lvl3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3pPr>
            <a:lvl4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4pPr>
            <a:lvl5pPr>
              <a:defRPr baseline="0">
                <a:solidFill>
                  <a:schemeClr val="tx2"/>
                </a:solidFill>
                <a:latin typeface="Consolas" panose="020B0609020204030204" pitchFamily="49" charset="0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cxnSp>
        <p:nvCxnSpPr>
          <p:cNvPr id="5" name="直接连接符 4"/>
          <p:cNvCxnSpPr/>
          <p:nvPr userDrawn="1"/>
        </p:nvCxnSpPr>
        <p:spPr>
          <a:xfrm>
            <a:off x="0" y="908720"/>
            <a:ext cx="1219200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文本框 3"/>
          <p:cNvSpPr txBox="1"/>
          <p:nvPr userDrawn="1"/>
        </p:nvSpPr>
        <p:spPr>
          <a:xfrm>
            <a:off x="427174" y="6456838"/>
            <a:ext cx="278850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zh-CN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SQL Server</a:t>
            </a:r>
            <a:r>
              <a:rPr kumimoji="1" lang="zh-CN" altLang="en-US" sz="1600" b="1" kern="1200">
                <a:solidFill>
                  <a:schemeClr val="bg1"/>
                </a:solidFill>
                <a:latin typeface="+mn-ea"/>
                <a:ea typeface="+mn-ea"/>
                <a:cs typeface="+mn-cs"/>
              </a:rPr>
              <a:t>数据库系统实训</a:t>
            </a:r>
          </a:p>
        </p:txBody>
      </p:sp>
      <p:sp>
        <p:nvSpPr>
          <p:cNvPr id="7" name="文本框 6"/>
          <p:cNvSpPr txBox="1"/>
          <p:nvPr userDrawn="1"/>
        </p:nvSpPr>
        <p:spPr>
          <a:xfrm>
            <a:off x="10560495" y="6456825"/>
            <a:ext cx="11918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1600" b="1">
                <a:solidFill>
                  <a:schemeClr val="bg1"/>
                </a:solidFill>
                <a:latin typeface="+mj-ea"/>
                <a:ea typeface="+mj-ea"/>
              </a:rPr>
              <a:t>10</a:t>
            </a:r>
            <a:r>
              <a:rPr lang="en-US" altLang="zh-CN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-</a:t>
            </a:r>
            <a:fld id="{B7FADD6F-F12F-4751-A96D-F30E96A3BE8B}" type="slidenum">
              <a:rPr lang="zh-CN" altLang="en-US" sz="1600" b="1" smtClean="0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r>
              <a:rPr lang="zh-CN" altLang="en-US" sz="1600" b="1">
                <a:solidFill>
                  <a:schemeClr val="bg1"/>
                </a:solidFill>
                <a:latin typeface="Consolas" panose="020B0609020204030204" pitchFamily="49" charset="0"/>
                <a:ea typeface="+mj-ea"/>
              </a:rPr>
              <a:t> </a:t>
            </a:r>
          </a:p>
        </p:txBody>
      </p:sp>
      <p:sp>
        <p:nvSpPr>
          <p:cNvPr id="8" name="文本框 7"/>
          <p:cNvSpPr txBox="1"/>
          <p:nvPr userDrawn="1"/>
        </p:nvSpPr>
        <p:spPr>
          <a:xfrm>
            <a:off x="4799857" y="6455527"/>
            <a:ext cx="273630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zh-CN" altLang="en-US" sz="1600" b="1">
                <a:solidFill>
                  <a:schemeClr val="bg1"/>
                </a:solidFill>
                <a:latin typeface="+mj-ea"/>
                <a:ea typeface="+mj-ea"/>
              </a:rPr>
              <a:t>用户与权限管理</a:t>
            </a:r>
            <a:endParaRPr lang="zh-CN" altLang="en-US" sz="1600" b="1">
              <a:solidFill>
                <a:schemeClr val="bg1"/>
              </a:solidFill>
              <a:latin typeface="Consolas" panose="020B0609020204030204" pitchFamily="49" charset="0"/>
              <a:ea typeface="+mj-ea"/>
            </a:endParaRPr>
          </a:p>
        </p:txBody>
      </p:sp>
    </p:spTree>
    <p:extLst>
      <p:ext uri="{BB962C8B-B14F-4D97-AF65-F5344CB8AC3E}">
        <p14:creationId xmlns:p14="http://schemas.microsoft.com/office/powerpoint/2010/main" val="35847101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2" presetClass="entr" presetSubtype="4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2" presetClass="entr" presetSubtype="4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5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1+#ppt_h/2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9941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8" r:id="rId1"/>
    <p:sldLayoutId id="2147483759" r:id="rId2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entury Gothic" pitchFamily="34" charset="0"/>
          <a:ea typeface="幼圆" pitchFamily="49" charset="-122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z="9600" smtClean="0">
                <a:solidFill>
                  <a:srgbClr val="FF0000"/>
                </a:solidFill>
                <a:latin typeface="华文琥珀" panose="02010800040101010101" pitchFamily="2" charset="-122"/>
                <a:ea typeface="华文琥珀" panose="02010800040101010101" pitchFamily="2" charset="-122"/>
              </a:rPr>
              <a:t>9</a:t>
            </a:r>
            <a:endParaRPr lang="zh-CN" altLang="en-US" sz="9600" dirty="0">
              <a:solidFill>
                <a:srgbClr val="FF0000"/>
              </a:solidFill>
              <a:latin typeface="华文琥珀" panose="02010800040101010101" pitchFamily="2" charset="-122"/>
              <a:ea typeface="华文琥珀" panose="02010800040101010101" pitchFamily="2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991544" y="3501008"/>
            <a:ext cx="8280920" cy="1752600"/>
          </a:xfrm>
        </p:spPr>
        <p:txBody>
          <a:bodyPr/>
          <a:lstStyle/>
          <a:p>
            <a:r>
              <a:rPr lang="zh-CN" altLang="en-US" sz="6000"/>
              <a:t>用户与权限管理</a:t>
            </a:r>
            <a:endParaRPr lang="zh-CN" altLang="en-US" sz="6000" b="1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05136039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guest</a:t>
            </a:r>
            <a:r>
              <a:rPr lang="zh-CN" altLang="en-US"/>
              <a:t>、</a:t>
            </a:r>
            <a:r>
              <a:rPr lang="en-US" altLang="zh-CN"/>
              <a:t>dbo</a:t>
            </a:r>
            <a:r>
              <a:rPr lang="zh-CN" altLang="en-US"/>
              <a:t>用户</a:t>
            </a:r>
          </a:p>
        </p:txBody>
      </p:sp>
      <p:sp>
        <p:nvSpPr>
          <p:cNvPr id="10243" name="内容占位符 2"/>
          <p:cNvSpPr>
            <a:spLocks noGrp="1"/>
          </p:cNvSpPr>
          <p:nvPr>
            <p:ph idx="1"/>
          </p:nvPr>
        </p:nvSpPr>
        <p:spPr>
          <a:xfrm>
            <a:off x="767408" y="1052737"/>
            <a:ext cx="9649769" cy="5073428"/>
          </a:xfrm>
        </p:spPr>
        <p:txBody>
          <a:bodyPr/>
          <a:lstStyle/>
          <a:p>
            <a:r>
              <a:rPr lang="zh-CN" altLang="en-US"/>
              <a:t>在数据库中没有对应用户的服务器登录帐号访问某个数据库时，会继承该数据库中</a:t>
            </a:r>
            <a:r>
              <a:rPr lang="en-US" altLang="zh-CN"/>
              <a:t>guest </a:t>
            </a:r>
            <a:r>
              <a:rPr lang="zh-CN" altLang="en-US"/>
              <a:t>用户被授予的权限。</a:t>
            </a:r>
            <a:endParaRPr lang="en-US" altLang="zh-CN"/>
          </a:p>
          <a:p>
            <a:r>
              <a:rPr lang="zh-CN" altLang="en-US"/>
              <a:t>禁用</a:t>
            </a:r>
            <a:r>
              <a:rPr lang="en-US" altLang="zh-CN"/>
              <a:t>guest</a:t>
            </a:r>
            <a:r>
              <a:rPr lang="zh-CN" altLang="en-US"/>
              <a:t>用户</a:t>
            </a:r>
            <a:endParaRPr lang="en-US" altLang="zh-CN"/>
          </a:p>
          <a:p>
            <a:pPr lvl="1"/>
            <a:r>
              <a:rPr lang="en-US" altLang="zh-CN"/>
              <a:t>revoke connect from guest </a:t>
            </a:r>
            <a:endParaRPr lang="zh-CN" altLang="en-US"/>
          </a:p>
          <a:p>
            <a:r>
              <a:rPr lang="en-US" altLang="zh-CN"/>
              <a:t>dbo</a:t>
            </a:r>
            <a:r>
              <a:rPr lang="zh-CN" altLang="en-US"/>
              <a:t>用户类似</a:t>
            </a:r>
            <a:r>
              <a:rPr lang="en-US" altLang="zh-CN"/>
              <a:t>Oracle</a:t>
            </a:r>
            <a:r>
              <a:rPr lang="zh-CN" altLang="en-US"/>
              <a:t>中的</a:t>
            </a:r>
            <a:r>
              <a:rPr lang="en-US" altLang="zh-CN"/>
              <a:t>system</a:t>
            </a:r>
            <a:r>
              <a:rPr lang="zh-CN" altLang="en-US"/>
              <a:t>用户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648BE92-9E72-422D-9B77-1940739E7CCF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10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1991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en-US" altLang="zh-CN"/>
              <a:t>db_owner</a:t>
            </a:r>
            <a:r>
              <a:rPr lang="zh-CN" altLang="en-US"/>
              <a:t>与</a:t>
            </a:r>
            <a:r>
              <a:rPr lang="en-US" altLang="zh-CN"/>
              <a:t>public</a:t>
            </a:r>
            <a:r>
              <a:rPr lang="zh-CN" altLang="en-US"/>
              <a:t>角色</a:t>
            </a:r>
          </a:p>
        </p:txBody>
      </p:sp>
      <p:sp>
        <p:nvSpPr>
          <p:cNvPr id="1126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db_owner</a:t>
            </a:r>
            <a:r>
              <a:rPr lang="zh-CN" altLang="en-US"/>
              <a:t>类似</a:t>
            </a:r>
            <a:r>
              <a:rPr lang="en-US" altLang="zh-CN"/>
              <a:t>Oracle</a:t>
            </a:r>
            <a:r>
              <a:rPr lang="zh-CN" altLang="en-US"/>
              <a:t>中的</a:t>
            </a:r>
            <a:r>
              <a:rPr lang="en-US" altLang="zh-CN"/>
              <a:t>DBA</a:t>
            </a:r>
            <a:r>
              <a:rPr lang="zh-CN" altLang="en-US"/>
              <a:t>角色。 </a:t>
            </a:r>
          </a:p>
          <a:p>
            <a:r>
              <a:rPr lang="zh-CN" altLang="en-US"/>
              <a:t>每个数据库用户是</a:t>
            </a:r>
            <a:r>
              <a:rPr lang="en-US" altLang="zh-CN"/>
              <a:t>public</a:t>
            </a:r>
            <a:r>
              <a:rPr lang="zh-CN" altLang="en-US"/>
              <a:t>角色的成员，用户继承</a:t>
            </a:r>
            <a:r>
              <a:rPr lang="en-US" altLang="zh-CN"/>
              <a:t>public</a:t>
            </a:r>
            <a:r>
              <a:rPr lang="zh-CN" altLang="en-US"/>
              <a:t>角色被授予的权限，应对</a:t>
            </a:r>
            <a:r>
              <a:rPr lang="en-US" altLang="zh-CN"/>
              <a:t>public</a:t>
            </a:r>
            <a:r>
              <a:rPr lang="zh-CN" altLang="en-US"/>
              <a:t>角色赋予最少权限以提高安全性。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E4529927-0239-45AC-B5AD-65946618300B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11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0196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标题 1"/>
          <p:cNvSpPr>
            <a:spLocks noGrp="1"/>
          </p:cNvSpPr>
          <p:nvPr>
            <p:ph type="title"/>
          </p:nvPr>
        </p:nvSpPr>
        <p:spPr>
          <a:xfrm>
            <a:off x="623392" y="116633"/>
            <a:ext cx="9587408" cy="720080"/>
          </a:xfrm>
        </p:spPr>
        <p:txBody>
          <a:bodyPr/>
          <a:lstStyle/>
          <a:p>
            <a:r>
              <a:rPr lang="zh-CN" altLang="en-US"/>
              <a:t>查询数据库用户属性</a:t>
            </a:r>
          </a:p>
        </p:txBody>
      </p:sp>
      <p:sp>
        <p:nvSpPr>
          <p:cNvPr id="12291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1089232" cy="5400452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600"/>
              <a:t>1&gt; select name, type_desc, create_date, default_schema_name </a:t>
            </a:r>
          </a:p>
          <a:p>
            <a:pPr marL="0" indent="0">
              <a:buNone/>
            </a:pPr>
            <a:r>
              <a:rPr lang="en-US" altLang="zh-CN" sz="2600"/>
              <a:t>2&gt; from sys.database_principals </a:t>
            </a:r>
          </a:p>
          <a:p>
            <a:pPr marL="0" indent="0">
              <a:buNone/>
            </a:pPr>
            <a:r>
              <a:rPr lang="en-US" altLang="zh-CN" sz="2600"/>
              <a:t>3&gt; go</a:t>
            </a:r>
          </a:p>
          <a:p>
            <a:pPr lvl="1"/>
            <a:endParaRPr lang="zh-CN" altLang="en-US"/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1FBAE9F9-8BB9-44D7-9579-C5198B705573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00326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查看当前数据库用户</a:t>
            </a:r>
          </a:p>
        </p:txBody>
      </p:sp>
      <p:sp>
        <p:nvSpPr>
          <p:cNvPr id="13315" name="内容占位符 2"/>
          <p:cNvSpPr>
            <a:spLocks noGrp="1"/>
          </p:cNvSpPr>
          <p:nvPr>
            <p:ph idx="1"/>
          </p:nvPr>
        </p:nvSpPr>
        <p:spPr>
          <a:xfrm>
            <a:off x="767408" y="1052736"/>
            <a:ext cx="9443392" cy="5073427"/>
          </a:xfrm>
        </p:spPr>
        <p:txBody>
          <a:bodyPr/>
          <a:lstStyle/>
          <a:p>
            <a:pPr marL="0" indent="0">
              <a:buNone/>
            </a:pPr>
            <a:r>
              <a:rPr lang="en-US" altLang="zh-CN"/>
              <a:t>1&gt; print user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75ADA4A-0A3C-4D4D-A4A9-7F87694FD6B9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13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9730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架构</a:t>
            </a:r>
          </a:p>
        </p:txBody>
      </p:sp>
      <p:sp>
        <p:nvSpPr>
          <p:cNvPr id="15363" name="内容占位符 2"/>
          <p:cNvSpPr>
            <a:spLocks noGrp="1"/>
          </p:cNvSpPr>
          <p:nvPr>
            <p:ph idx="1"/>
          </p:nvPr>
        </p:nvSpPr>
        <p:spPr>
          <a:xfrm>
            <a:off x="695400" y="1052737"/>
            <a:ext cx="10945216" cy="5255990"/>
          </a:xfrm>
        </p:spPr>
        <p:txBody>
          <a:bodyPr/>
          <a:lstStyle/>
          <a:p>
            <a:r>
              <a:rPr lang="zh-CN" altLang="en-US"/>
              <a:t>架构是数据库对象的容器</a:t>
            </a:r>
            <a:endParaRPr lang="en-US" altLang="zh-CN"/>
          </a:p>
          <a:p>
            <a:r>
              <a:rPr lang="zh-CN" altLang="en-US"/>
              <a:t>创建架构</a:t>
            </a:r>
            <a:endParaRPr lang="en-US" altLang="zh-CN"/>
          </a:p>
          <a:p>
            <a:pPr lvl="1"/>
            <a:r>
              <a:rPr lang="en-US" altLang="zh-CN"/>
              <a:t>create schema sch</a:t>
            </a:r>
          </a:p>
          <a:p>
            <a:r>
              <a:rPr lang="zh-CN" altLang="en-US"/>
              <a:t>把表创建至指定架构</a:t>
            </a:r>
            <a:endParaRPr lang="en-US" altLang="zh-CN"/>
          </a:p>
          <a:p>
            <a:pPr lvl="1"/>
            <a:r>
              <a:rPr lang="en-US" altLang="zh-CN"/>
              <a:t>create table sch.t(a int)</a:t>
            </a:r>
          </a:p>
          <a:p>
            <a:r>
              <a:rPr lang="zh-CN" altLang="en-US"/>
              <a:t>把表移至指定架构</a:t>
            </a:r>
            <a:endParaRPr lang="en-US" altLang="zh-CN"/>
          </a:p>
          <a:p>
            <a:pPr lvl="1"/>
            <a:r>
              <a:rPr lang="en-US" altLang="zh-CN"/>
              <a:t>alter schema sch transfer sch1.t</a:t>
            </a:r>
          </a:p>
          <a:p>
            <a:r>
              <a:rPr lang="zh-CN" altLang="en-US"/>
              <a:t>查询架构</a:t>
            </a:r>
            <a:endParaRPr lang="en-US" altLang="zh-CN"/>
          </a:p>
          <a:p>
            <a:pPr lvl="1"/>
            <a:r>
              <a:rPr lang="en-US" altLang="zh-CN"/>
              <a:t>sys.schemas, sys.objects, sys.tables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3A1E3DFD-82F6-4015-9BCE-5A04E2333C02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3975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标题 1"/>
          <p:cNvSpPr>
            <a:spLocks noGrp="1"/>
          </p:cNvSpPr>
          <p:nvPr>
            <p:ph type="title"/>
          </p:nvPr>
        </p:nvSpPr>
        <p:spPr>
          <a:xfrm>
            <a:off x="551384" y="116632"/>
            <a:ext cx="9659416" cy="720080"/>
          </a:xfrm>
        </p:spPr>
        <p:txBody>
          <a:bodyPr/>
          <a:lstStyle/>
          <a:p>
            <a:r>
              <a:rPr lang="zh-CN" altLang="en-US"/>
              <a:t>权限管理的三个命令</a:t>
            </a:r>
          </a:p>
        </p:txBody>
      </p:sp>
      <p:sp>
        <p:nvSpPr>
          <p:cNvPr id="14339" name="内容占位符 2"/>
          <p:cNvSpPr>
            <a:spLocks noGrp="1"/>
          </p:cNvSpPr>
          <p:nvPr>
            <p:ph idx="1"/>
          </p:nvPr>
        </p:nvSpPr>
        <p:spPr>
          <a:xfrm>
            <a:off x="623392" y="1052736"/>
            <a:ext cx="11017224" cy="5256583"/>
          </a:xfrm>
        </p:spPr>
        <p:txBody>
          <a:bodyPr/>
          <a:lstStyle/>
          <a:p>
            <a:r>
              <a:rPr lang="en-US" altLang="zh-CN"/>
              <a:t>grant</a:t>
            </a:r>
          </a:p>
          <a:p>
            <a:pPr lvl="1"/>
            <a:r>
              <a:rPr lang="zh-CN" altLang="en-US"/>
              <a:t>赋予主体权限</a:t>
            </a:r>
          </a:p>
          <a:p>
            <a:r>
              <a:rPr lang="en-US" altLang="zh-CN"/>
              <a:t>deny</a:t>
            </a:r>
          </a:p>
          <a:p>
            <a:pPr lvl="1"/>
            <a:r>
              <a:rPr lang="zh-CN" altLang="en-US"/>
              <a:t>除撤消显式赋予的权限外，还撤消通过组或角色成员身份继承的权限 </a:t>
            </a:r>
          </a:p>
          <a:p>
            <a:r>
              <a:rPr lang="en-US" altLang="zh-CN"/>
              <a:t>revoke</a:t>
            </a:r>
          </a:p>
          <a:p>
            <a:pPr lvl="1"/>
            <a:r>
              <a:rPr lang="zh-CN" altLang="en-US"/>
              <a:t>在</a:t>
            </a:r>
            <a:r>
              <a:rPr lang="en-US" altLang="zh-CN"/>
              <a:t>grant</a:t>
            </a:r>
            <a:r>
              <a:rPr lang="zh-CN" altLang="en-US"/>
              <a:t>命令后执行，则撤消主体被赋予的相关权限，在</a:t>
            </a:r>
            <a:r>
              <a:rPr lang="en-US" altLang="zh-CN"/>
              <a:t>deny</a:t>
            </a:r>
            <a:r>
              <a:rPr lang="zh-CN" altLang="en-US"/>
              <a:t>命令后执行，则去除</a:t>
            </a:r>
            <a:r>
              <a:rPr lang="en-US" altLang="zh-CN"/>
              <a:t>deny</a:t>
            </a:r>
            <a:r>
              <a:rPr lang="zh-CN" altLang="en-US"/>
              <a:t>命令的效果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892EF38-D29E-4504-91DD-E66662A97E65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15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525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查询所有权限</a:t>
            </a:r>
          </a:p>
        </p:txBody>
      </p:sp>
      <p:sp>
        <p:nvSpPr>
          <p:cNvPr id="16387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pPr marL="0" indent="0">
              <a:buNone/>
            </a:pPr>
            <a:r>
              <a:rPr lang="en-US" altLang="zh-CN"/>
              <a:t>1&gt; select class_desc, permission_name </a:t>
            </a:r>
          </a:p>
          <a:p>
            <a:pPr marL="0" indent="0">
              <a:buNone/>
            </a:pPr>
            <a:r>
              <a:rPr lang="en-US" altLang="zh-CN"/>
              <a:t>2&gt; from sys.fn_builtin_permissions(null) </a:t>
            </a:r>
          </a:p>
          <a:p>
            <a:pPr marL="0" indent="0">
              <a:buNone/>
            </a:pPr>
            <a:r>
              <a:rPr lang="en-US" altLang="zh-CN"/>
              <a:t>3&gt; go </a:t>
            </a:r>
          </a:p>
          <a:p>
            <a:pPr marL="0" indent="0">
              <a:buNone/>
            </a:pPr>
            <a:endParaRPr lang="en-US" altLang="zh-CN"/>
          </a:p>
          <a:p>
            <a:pPr marL="0" indent="0">
              <a:buNone/>
            </a:pPr>
            <a:r>
              <a:rPr lang="en-US" altLang="zh-CN"/>
              <a:t>Null</a:t>
            </a:r>
            <a:r>
              <a:rPr lang="zh-CN" altLang="en-US"/>
              <a:t>可以替换为：</a:t>
            </a:r>
            <a:r>
              <a:rPr lang="en-US" altLang="zh-CN"/>
              <a:t>object</a:t>
            </a:r>
            <a:r>
              <a:rPr lang="zh-CN" altLang="en-US"/>
              <a:t>、</a:t>
            </a:r>
            <a:r>
              <a:rPr lang="en-US" altLang="zh-CN"/>
              <a:t>schema</a:t>
            </a:r>
            <a:r>
              <a:rPr lang="zh-CN" altLang="en-US"/>
              <a:t>、</a:t>
            </a:r>
            <a:r>
              <a:rPr lang="en-US" altLang="zh-CN"/>
              <a:t>database</a:t>
            </a:r>
            <a:r>
              <a:rPr lang="zh-CN" altLang="en-US"/>
              <a:t>、</a:t>
            </a:r>
            <a:r>
              <a:rPr lang="en-US" altLang="zh-CN"/>
              <a:t>server</a:t>
            </a:r>
            <a:r>
              <a:rPr lang="zh-CN" altLang="en-US"/>
              <a:t>，以查询指定对象的权限，注意以上关键字要以单引号括住。</a:t>
            </a:r>
            <a:endParaRPr lang="en-US" altLang="zh-CN"/>
          </a:p>
          <a:p>
            <a:pPr marL="0" indent="0">
              <a:buNone/>
            </a:pPr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519F5F8-9F41-437E-AE28-4E5C93682993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16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51852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授予服务器权限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7408" y="1124745"/>
            <a:ext cx="10873208" cy="5183982"/>
          </a:xfrm>
        </p:spPr>
        <p:txBody>
          <a:bodyPr/>
          <a:lstStyle/>
          <a:p>
            <a:r>
              <a:rPr lang="zh-CN" altLang="en-US" sz="2400"/>
              <a:t>授予</a:t>
            </a:r>
            <a:r>
              <a:rPr lang="en-US" altLang="zh-CN" sz="2400"/>
              <a:t>login1</a:t>
            </a:r>
            <a:r>
              <a:rPr lang="zh-CN" altLang="en-US" sz="2400"/>
              <a:t>帐号连接到服务器的权限：</a:t>
            </a:r>
          </a:p>
          <a:p>
            <a:pPr lvl="1"/>
            <a:r>
              <a:rPr lang="en-US" altLang="zh-CN"/>
              <a:t>1&gt; grant connect sql to login1 </a:t>
            </a:r>
          </a:p>
          <a:p>
            <a:pPr lvl="1"/>
            <a:r>
              <a:rPr lang="en-US" altLang="zh-CN"/>
              <a:t>1&gt; grant connect sql on server::mssqlserver to login1 </a:t>
            </a:r>
          </a:p>
          <a:p>
            <a:r>
              <a:rPr lang="zh-CN" altLang="en-US" sz="2400"/>
              <a:t>授予</a:t>
            </a:r>
            <a:r>
              <a:rPr lang="en-US" altLang="zh-CN" sz="2400"/>
              <a:t>login1</a:t>
            </a:r>
            <a:r>
              <a:rPr lang="zh-CN" altLang="en-US" sz="2400"/>
              <a:t>帐号创建数据库的权限：</a:t>
            </a:r>
          </a:p>
          <a:p>
            <a:pPr lvl="1"/>
            <a:r>
              <a:rPr lang="en-US" altLang="zh-CN"/>
              <a:t>1&gt; grant create any database to login1 </a:t>
            </a:r>
          </a:p>
          <a:p>
            <a:r>
              <a:rPr lang="zh-CN" altLang="en-US" sz="2400"/>
              <a:t>授予</a:t>
            </a:r>
            <a:r>
              <a:rPr lang="en-US" altLang="zh-CN" sz="2400"/>
              <a:t>login1</a:t>
            </a:r>
            <a:r>
              <a:rPr lang="zh-CN" altLang="en-US" sz="2400"/>
              <a:t>帐号关闭服务器的权限：</a:t>
            </a:r>
          </a:p>
          <a:p>
            <a:pPr lvl="1"/>
            <a:r>
              <a:rPr lang="en-US" altLang="zh-CN"/>
              <a:t>1&gt; grant shutdown to login1 </a:t>
            </a:r>
          </a:p>
          <a:p>
            <a:r>
              <a:rPr lang="zh-CN" altLang="en-US" sz="2400"/>
              <a:t>授予</a:t>
            </a:r>
            <a:r>
              <a:rPr lang="en-US" altLang="zh-CN" sz="2400"/>
              <a:t>login1</a:t>
            </a:r>
            <a:r>
              <a:rPr lang="zh-CN" altLang="en-US" sz="2400"/>
              <a:t>帐号控制服务器的权限：</a:t>
            </a:r>
            <a:endParaRPr lang="en-US" altLang="zh-CN" sz="2400"/>
          </a:p>
          <a:p>
            <a:pPr lvl="1"/>
            <a:r>
              <a:rPr lang="en-US" altLang="zh-CN"/>
              <a:t>1&gt; grant control server to login1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7C5312E-8235-406D-87BD-5BEEE9271F97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3806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查询登录帐号的服务器权限</a:t>
            </a:r>
          </a:p>
        </p:txBody>
      </p:sp>
      <p:sp>
        <p:nvSpPr>
          <p:cNvPr id="18435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1175032" cy="5215386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select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suser_name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grantee_principal_id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) as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login_name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, 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permission_name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as permission, 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class_desc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as class, 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     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state_desc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as state 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from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sys.server_permissions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 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where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suser_name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grantee_principal_id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)='login1' 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go </a:t>
            </a:r>
          </a:p>
          <a:p>
            <a:pPr marL="0" indent="0">
              <a:buNone/>
            </a:pP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新建用户的权限：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connect 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sql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(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即连接服务器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</a:p>
          <a:p>
            <a:pPr marL="0" indent="0">
              <a:buNone/>
            </a:pP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public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服务器角色的权限：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view any databases(</a:t>
            </a:r>
            <a:r>
              <a:rPr lang="zh-CN" altLang="en-US" sz="2400" dirty="0">
                <a:latin typeface="楷体" panose="02010609060101010101" pitchFamily="49" charset="-122"/>
                <a:ea typeface="楷体" panose="02010609060101010101" pitchFamily="49" charset="-122"/>
              </a:rPr>
              <a:t>查询所有数据库的系统信息，即可以查询</a:t>
            </a:r>
            <a:r>
              <a:rPr lang="en-US" altLang="zh-CN" sz="2400" dirty="0" err="1">
                <a:latin typeface="楷体" panose="02010609060101010101" pitchFamily="49" charset="-122"/>
                <a:ea typeface="楷体" panose="02010609060101010101" pitchFamily="49" charset="-122"/>
              </a:rPr>
              <a:t>sys.databases</a:t>
            </a:r>
            <a:r>
              <a:rPr lang="en-US" altLang="zh-CN" sz="2400" dirty="0">
                <a:latin typeface="楷体" panose="02010609060101010101" pitchFamily="49" charset="-122"/>
                <a:ea typeface="楷体" panose="02010609060101010101" pitchFamily="49" charset="-122"/>
              </a:rPr>
              <a:t>)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5E2CF6B-DE74-491E-B7F4-BAAECD6F87BD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45181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标题 1"/>
          <p:cNvSpPr>
            <a:spLocks noGrp="1"/>
          </p:cNvSpPr>
          <p:nvPr>
            <p:ph type="title"/>
          </p:nvPr>
        </p:nvSpPr>
        <p:spPr>
          <a:xfrm>
            <a:off x="695400" y="188641"/>
            <a:ext cx="10945215" cy="648072"/>
          </a:xfrm>
        </p:spPr>
        <p:txBody>
          <a:bodyPr/>
          <a:lstStyle/>
          <a:p>
            <a:r>
              <a:rPr lang="zh-CN" altLang="en-US"/>
              <a:t>授予用户数据库权限</a:t>
            </a:r>
          </a:p>
        </p:txBody>
      </p:sp>
      <p:sp>
        <p:nvSpPr>
          <p:cNvPr id="19459" name="内容占位符 2"/>
          <p:cNvSpPr>
            <a:spLocks noGrp="1"/>
          </p:cNvSpPr>
          <p:nvPr>
            <p:ph idx="1"/>
          </p:nvPr>
        </p:nvSpPr>
        <p:spPr>
          <a:xfrm>
            <a:off x="609600" y="1124744"/>
            <a:ext cx="10972800" cy="5143378"/>
          </a:xfrm>
        </p:spPr>
        <p:txBody>
          <a:bodyPr/>
          <a:lstStyle/>
          <a:p>
            <a:r>
              <a:rPr lang="zh-CN" altLang="en-US" sz="2400"/>
              <a:t>授予</a:t>
            </a:r>
            <a:r>
              <a:rPr lang="en-US" altLang="zh-CN" sz="2400"/>
              <a:t>user1</a:t>
            </a:r>
            <a:r>
              <a:rPr lang="zh-CN" altLang="en-US" sz="2400"/>
              <a:t>用户查询数据库中所有表的权限：</a:t>
            </a:r>
          </a:p>
          <a:p>
            <a:pPr lvl="1"/>
            <a:r>
              <a:rPr lang="en-US" altLang="zh-CN"/>
              <a:t>1&gt; use law </a:t>
            </a:r>
          </a:p>
          <a:p>
            <a:pPr lvl="1"/>
            <a:r>
              <a:rPr lang="en-US" altLang="zh-CN"/>
              <a:t>1&gt; grant select to user1 </a:t>
            </a:r>
          </a:p>
          <a:p>
            <a:pPr lvl="1"/>
            <a:r>
              <a:rPr lang="en-US" altLang="zh-CN"/>
              <a:t>1&gt; grant select on database::law to user1 </a:t>
            </a:r>
          </a:p>
          <a:p>
            <a:r>
              <a:rPr lang="zh-CN" altLang="en-US" sz="2400"/>
              <a:t>授予</a:t>
            </a:r>
            <a:r>
              <a:rPr lang="en-US" altLang="zh-CN" sz="2400"/>
              <a:t>user1</a:t>
            </a:r>
            <a:r>
              <a:rPr lang="zh-CN" altLang="en-US" sz="2400"/>
              <a:t>用户使用</a:t>
            </a:r>
            <a:r>
              <a:rPr lang="en-US" altLang="zh-CN" sz="2400"/>
              <a:t>alter database</a:t>
            </a:r>
            <a:r>
              <a:rPr lang="zh-CN" altLang="en-US" sz="2400"/>
              <a:t>命令修改数据库属性的权限：</a:t>
            </a:r>
          </a:p>
          <a:p>
            <a:pPr lvl="1"/>
            <a:r>
              <a:rPr lang="en-US" altLang="zh-CN"/>
              <a:t>1&gt; grant alter on database::law to user1 </a:t>
            </a:r>
          </a:p>
          <a:p>
            <a:r>
              <a:rPr lang="zh-CN" altLang="en-US" sz="2400"/>
              <a:t>授予</a:t>
            </a:r>
            <a:r>
              <a:rPr lang="en-US" altLang="zh-CN" sz="2400"/>
              <a:t>user1</a:t>
            </a:r>
            <a:r>
              <a:rPr lang="zh-CN" altLang="en-US" sz="2400"/>
              <a:t>用户创建表及视图的权限：</a:t>
            </a:r>
          </a:p>
          <a:p>
            <a:pPr lvl="1"/>
            <a:r>
              <a:rPr lang="en-US" altLang="zh-CN"/>
              <a:t>1&gt; grant create table, create view to user1 </a:t>
            </a:r>
          </a:p>
          <a:p>
            <a:r>
              <a:rPr lang="zh-CN" altLang="en-US" sz="2400"/>
              <a:t>授予</a:t>
            </a:r>
            <a:r>
              <a:rPr lang="en-US" altLang="zh-CN" sz="2400"/>
              <a:t>user1</a:t>
            </a:r>
            <a:r>
              <a:rPr lang="zh-CN" altLang="en-US" sz="2400"/>
              <a:t>用户修改数据库内各种架构的权限：</a:t>
            </a:r>
          </a:p>
          <a:p>
            <a:pPr lvl="1"/>
            <a:r>
              <a:rPr lang="en-US" altLang="zh-CN"/>
              <a:t>1&gt; grant alter any schema to user1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E765AC5-7C4F-44DE-9984-0B189B0980B0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19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03780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23392" y="116632"/>
            <a:ext cx="9358808" cy="720080"/>
          </a:xfrm>
        </p:spPr>
        <p:txBody>
          <a:bodyPr/>
          <a:lstStyle/>
          <a:p>
            <a:pPr eaLnBrk="1" hangingPunct="1"/>
            <a:r>
              <a:rPr lang="en-US" altLang="zh-CN"/>
              <a:t>SQL Server</a:t>
            </a:r>
            <a:r>
              <a:rPr lang="zh-CN" altLang="en-US"/>
              <a:t>用户分类</a:t>
            </a:r>
            <a:endParaRPr lang="en-US" altLang="zh-CN"/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95400" y="1052736"/>
            <a:ext cx="9358238" cy="5297265"/>
          </a:xfrm>
        </p:spPr>
        <p:txBody>
          <a:bodyPr/>
          <a:lstStyle/>
          <a:p>
            <a:r>
              <a:rPr lang="zh-CN" altLang="en-US"/>
              <a:t>服务器登录帐号</a:t>
            </a:r>
            <a:endParaRPr lang="en-US" altLang="zh-CN"/>
          </a:p>
          <a:p>
            <a:pPr lvl="1"/>
            <a:r>
              <a:rPr lang="en-US" altLang="zh-CN"/>
              <a:t>Windows</a:t>
            </a:r>
            <a:r>
              <a:rPr lang="zh-CN" altLang="en-US"/>
              <a:t>验证帐号</a:t>
            </a:r>
            <a:endParaRPr lang="en-US" altLang="zh-CN"/>
          </a:p>
          <a:p>
            <a:pPr lvl="1"/>
            <a:r>
              <a:rPr lang="en-US" altLang="zh-CN"/>
              <a:t>SQL Server</a:t>
            </a:r>
            <a:r>
              <a:rPr lang="zh-CN" altLang="en-US"/>
              <a:t>验证帐号，</a:t>
            </a:r>
            <a:r>
              <a:rPr lang="en-US" altLang="zh-CN"/>
              <a:t>sa</a:t>
            </a:r>
          </a:p>
          <a:p>
            <a:r>
              <a:rPr lang="zh-CN" altLang="en-US"/>
              <a:t>数据库用户</a:t>
            </a:r>
            <a:endParaRPr lang="en-US" altLang="zh-CN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28571DA0-8867-44D8-BAFD-1F036194F9DF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95691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查询用户的数据库权限</a:t>
            </a:r>
          </a:p>
        </p:txBody>
      </p:sp>
      <p:sp>
        <p:nvSpPr>
          <p:cNvPr id="2048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 dirty="0"/>
              <a:t>1&gt; use law </a:t>
            </a:r>
          </a:p>
          <a:p>
            <a:pPr marL="0" indent="0">
              <a:buNone/>
            </a:pPr>
            <a:r>
              <a:rPr lang="en-US" altLang="zh-CN" sz="2000" dirty="0"/>
              <a:t>2&gt; go </a:t>
            </a:r>
          </a:p>
          <a:p>
            <a:pPr marL="0" indent="0">
              <a:buNone/>
            </a:pPr>
            <a:r>
              <a:rPr lang="zh-CN" altLang="en-US" sz="2000" dirty="0"/>
              <a:t>已将数据库上下文更改为 </a:t>
            </a:r>
            <a:r>
              <a:rPr lang="en-US" altLang="zh-CN" sz="2000" dirty="0"/>
              <a:t>'law'</a:t>
            </a:r>
            <a:r>
              <a:rPr lang="zh-CN" altLang="en-US" sz="2000" dirty="0"/>
              <a:t>。 </a:t>
            </a:r>
          </a:p>
          <a:p>
            <a:pPr marL="0" indent="0">
              <a:buNone/>
            </a:pPr>
            <a:r>
              <a:rPr lang="en-US" altLang="zh-CN" sz="2000" dirty="0"/>
              <a:t>1&gt; select </a:t>
            </a:r>
            <a:r>
              <a:rPr lang="en-US" altLang="zh-CN" sz="2000" dirty="0" err="1"/>
              <a:t>user_name</a:t>
            </a:r>
            <a:r>
              <a:rPr lang="en-US" altLang="zh-CN" sz="2000" dirty="0"/>
              <a:t>(</a:t>
            </a:r>
            <a:r>
              <a:rPr lang="en-US" altLang="zh-CN" sz="2000" dirty="0" err="1"/>
              <a:t>grantee_principal_id</a:t>
            </a:r>
            <a:r>
              <a:rPr lang="en-US" altLang="zh-CN" sz="2000" dirty="0"/>
              <a:t>) as grantee, </a:t>
            </a:r>
          </a:p>
          <a:p>
            <a:pPr marL="0" indent="0">
              <a:buNone/>
            </a:pPr>
            <a:r>
              <a:rPr lang="en-US" altLang="zh-CN" sz="2000" dirty="0"/>
              <a:t>2&gt; </a:t>
            </a:r>
            <a:r>
              <a:rPr lang="en-US" altLang="zh-CN" sz="2000" dirty="0" err="1"/>
              <a:t>class_desc</a:t>
            </a:r>
            <a:r>
              <a:rPr lang="en-US" altLang="zh-CN" sz="2000" dirty="0"/>
              <a:t> as class, </a:t>
            </a:r>
          </a:p>
          <a:p>
            <a:pPr marL="0" indent="0">
              <a:buNone/>
            </a:pPr>
            <a:r>
              <a:rPr lang="en-US" altLang="zh-CN" sz="2000" dirty="0"/>
              <a:t>3&gt; </a:t>
            </a:r>
            <a:r>
              <a:rPr lang="en-US" altLang="zh-CN" sz="2000" dirty="0" err="1"/>
              <a:t>object_name</a:t>
            </a:r>
            <a:r>
              <a:rPr lang="en-US" altLang="zh-CN" sz="2000" dirty="0"/>
              <a:t>(</a:t>
            </a:r>
            <a:r>
              <a:rPr lang="en-US" altLang="zh-CN" sz="2000" dirty="0" err="1"/>
              <a:t>major_id</a:t>
            </a:r>
            <a:r>
              <a:rPr lang="en-US" altLang="zh-CN" sz="2000" dirty="0"/>
              <a:t>) as </a:t>
            </a:r>
            <a:r>
              <a:rPr lang="en-US" altLang="zh-CN" sz="2000" dirty="0" err="1"/>
              <a:t>object_name</a:t>
            </a:r>
            <a:r>
              <a:rPr lang="en-US" altLang="zh-CN" sz="2000" dirty="0"/>
              <a:t>, </a:t>
            </a:r>
          </a:p>
          <a:p>
            <a:pPr marL="0" indent="0">
              <a:buNone/>
            </a:pPr>
            <a:r>
              <a:rPr lang="en-US" altLang="zh-CN" sz="2000" dirty="0"/>
              <a:t>4&gt; </a:t>
            </a:r>
            <a:r>
              <a:rPr lang="en-US" altLang="zh-CN" sz="2000" dirty="0" err="1"/>
              <a:t>permission_name</a:t>
            </a:r>
            <a:r>
              <a:rPr lang="en-US" altLang="zh-CN" sz="2000" dirty="0"/>
              <a:t>, </a:t>
            </a:r>
          </a:p>
          <a:p>
            <a:pPr marL="0" indent="0">
              <a:buNone/>
            </a:pPr>
            <a:r>
              <a:rPr lang="en-US" altLang="zh-CN" sz="2000" dirty="0"/>
              <a:t>5&gt; state </a:t>
            </a:r>
          </a:p>
          <a:p>
            <a:pPr marL="0" indent="0">
              <a:buNone/>
            </a:pPr>
            <a:r>
              <a:rPr lang="en-US" altLang="zh-CN" sz="2000" dirty="0"/>
              <a:t>6&gt; from </a:t>
            </a:r>
            <a:r>
              <a:rPr lang="en-US" altLang="zh-CN" sz="2000" dirty="0" err="1"/>
              <a:t>sys.database_permissions</a:t>
            </a:r>
            <a:r>
              <a:rPr lang="en-US" altLang="zh-CN" sz="2000" dirty="0"/>
              <a:t> </a:t>
            </a:r>
          </a:p>
          <a:p>
            <a:pPr marL="0" indent="0">
              <a:buNone/>
            </a:pPr>
            <a:r>
              <a:rPr lang="en-US" altLang="zh-CN" sz="2000" dirty="0"/>
              <a:t>7&gt; where </a:t>
            </a:r>
            <a:r>
              <a:rPr lang="en-US" altLang="zh-CN" sz="2000" dirty="0" err="1"/>
              <a:t>user_name</a:t>
            </a:r>
            <a:r>
              <a:rPr lang="en-US" altLang="zh-CN" sz="2000" dirty="0"/>
              <a:t>(</a:t>
            </a:r>
            <a:r>
              <a:rPr lang="en-US" altLang="zh-CN" sz="2000" dirty="0" err="1"/>
              <a:t>grantee_principal_id</a:t>
            </a:r>
            <a:r>
              <a:rPr lang="en-US" altLang="zh-CN" sz="2000" dirty="0"/>
              <a:t>)='user1' </a:t>
            </a:r>
          </a:p>
          <a:p>
            <a:pPr marL="0" indent="0">
              <a:buNone/>
            </a:pPr>
            <a:r>
              <a:rPr lang="en-US" altLang="zh-CN" sz="2000" dirty="0"/>
              <a:t>8&gt; and </a:t>
            </a:r>
            <a:r>
              <a:rPr lang="en-US" altLang="zh-CN" sz="2000" dirty="0" err="1"/>
              <a:t>class_desc</a:t>
            </a:r>
            <a:r>
              <a:rPr lang="en-US" altLang="zh-CN" sz="2000" dirty="0"/>
              <a:t>='database‘</a:t>
            </a:r>
          </a:p>
          <a:p>
            <a:pPr marL="0" indent="0">
              <a:buNone/>
            </a:pPr>
            <a:r>
              <a:rPr lang="zh-CN" altLang="en-US" sz="2000" dirty="0"/>
              <a:t>新建数据库用户权限：</a:t>
            </a:r>
            <a:r>
              <a:rPr lang="en-US" altLang="zh-CN" sz="2000" dirty="0"/>
              <a:t>connect(</a:t>
            </a:r>
            <a:r>
              <a:rPr lang="zh-CN" altLang="en-US" sz="2000" dirty="0"/>
              <a:t>即可以执行</a:t>
            </a:r>
            <a:r>
              <a:rPr lang="en-US" altLang="zh-CN" sz="2000" dirty="0"/>
              <a:t>use </a:t>
            </a:r>
            <a:r>
              <a:rPr lang="en-US" altLang="zh-CN" sz="2000" dirty="0" err="1"/>
              <a:t>db</a:t>
            </a:r>
            <a:r>
              <a:rPr lang="en-US" altLang="zh-CN" sz="2000" dirty="0"/>
              <a:t>)</a:t>
            </a:r>
            <a:endParaRPr lang="zh-CN" altLang="en-US" sz="20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68EA69D-8A27-4D56-9575-0A1A7A9BF644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20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523641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授予用户架构权限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95400" y="1124744"/>
            <a:ext cx="10887000" cy="5184575"/>
          </a:xfrm>
        </p:spPr>
        <p:txBody>
          <a:bodyPr/>
          <a:lstStyle/>
          <a:p>
            <a:r>
              <a:rPr lang="zh-CN" altLang="en-US" sz="2900"/>
              <a:t>授予</a:t>
            </a:r>
            <a:r>
              <a:rPr lang="en-US" altLang="zh-CN" sz="2900"/>
              <a:t>user1</a:t>
            </a:r>
            <a:r>
              <a:rPr lang="zh-CN" altLang="en-US" sz="2900"/>
              <a:t>用户对</a:t>
            </a:r>
            <a:r>
              <a:rPr lang="en-US" altLang="zh-CN" sz="2900"/>
              <a:t>sch</a:t>
            </a:r>
            <a:r>
              <a:rPr lang="zh-CN" altLang="en-US" sz="2900"/>
              <a:t>架构的</a:t>
            </a:r>
            <a:r>
              <a:rPr lang="en-US" altLang="zh-CN" sz="2900"/>
              <a:t>alter</a:t>
            </a:r>
            <a:r>
              <a:rPr lang="zh-CN" altLang="en-US" sz="2900"/>
              <a:t>及</a:t>
            </a:r>
            <a:r>
              <a:rPr lang="en-US" altLang="zh-CN" sz="2900"/>
              <a:t>update</a:t>
            </a:r>
            <a:r>
              <a:rPr lang="zh-CN" altLang="en-US" sz="2900"/>
              <a:t>权限：</a:t>
            </a:r>
          </a:p>
          <a:p>
            <a:pPr lvl="1"/>
            <a:r>
              <a:rPr lang="en-US" altLang="zh-CN" sz="2500"/>
              <a:t>1&gt; grant alter,update on schema::sch to user1 </a:t>
            </a:r>
          </a:p>
          <a:p>
            <a:r>
              <a:rPr lang="zh-CN" altLang="en-US"/>
              <a:t>授予</a:t>
            </a:r>
            <a:r>
              <a:rPr lang="en-US" altLang="zh-CN"/>
              <a:t>user1</a:t>
            </a:r>
            <a:r>
              <a:rPr lang="zh-CN" altLang="en-US"/>
              <a:t>用户对</a:t>
            </a:r>
            <a:r>
              <a:rPr lang="en-US" altLang="zh-CN"/>
              <a:t>sch1</a:t>
            </a:r>
            <a:r>
              <a:rPr lang="zh-CN" altLang="en-US"/>
              <a:t>架构的</a:t>
            </a:r>
            <a:r>
              <a:rPr lang="en-US" altLang="zh-CN"/>
              <a:t>select</a:t>
            </a:r>
            <a:r>
              <a:rPr lang="zh-CN" altLang="en-US"/>
              <a:t>权限：</a:t>
            </a:r>
          </a:p>
          <a:p>
            <a:pPr lvl="1"/>
            <a:r>
              <a:rPr lang="en-US" altLang="zh-CN"/>
              <a:t>1&gt; grant select on schema::sch1 to user1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EFEDA5E-2CF2-4639-9C24-27C48681FFBD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21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349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查询用户的架构权限</a:t>
            </a:r>
          </a:p>
        </p:txBody>
      </p:sp>
      <p:sp>
        <p:nvSpPr>
          <p:cNvPr id="22531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400"/>
              <a:t>1&gt; select user_name(grantee_principal_id) as grantee, </a:t>
            </a:r>
          </a:p>
          <a:p>
            <a:pPr marL="0" indent="0">
              <a:buNone/>
            </a:pPr>
            <a:r>
              <a:rPr lang="en-US" altLang="zh-CN" sz="2400"/>
              <a:t>2&gt;        class_desc as class, </a:t>
            </a:r>
          </a:p>
          <a:p>
            <a:pPr marL="0" indent="0">
              <a:buNone/>
            </a:pPr>
            <a:r>
              <a:rPr lang="en-US" altLang="zh-CN" sz="2400"/>
              <a:t>3&gt;        schema_name(major_id) as schema_name, </a:t>
            </a:r>
          </a:p>
          <a:p>
            <a:pPr marL="0" indent="0">
              <a:buNone/>
            </a:pPr>
            <a:r>
              <a:rPr lang="en-US" altLang="zh-CN" sz="2400"/>
              <a:t>4&gt;        permission_name as permission, </a:t>
            </a:r>
          </a:p>
          <a:p>
            <a:pPr marL="0" indent="0">
              <a:buNone/>
            </a:pPr>
            <a:r>
              <a:rPr lang="en-US" altLang="zh-CN" sz="2400"/>
              <a:t>5&gt;        state </a:t>
            </a:r>
          </a:p>
          <a:p>
            <a:pPr marL="0" indent="0">
              <a:buNone/>
            </a:pPr>
            <a:r>
              <a:rPr lang="en-US" altLang="zh-CN" sz="2400"/>
              <a:t>6&gt; from sys.database_permissions </a:t>
            </a:r>
          </a:p>
          <a:p>
            <a:pPr marL="0" indent="0">
              <a:buNone/>
            </a:pPr>
            <a:r>
              <a:rPr lang="en-US" altLang="zh-CN" sz="2400"/>
              <a:t>7&gt; where user_name(grantee_principal_id)='user1' </a:t>
            </a:r>
          </a:p>
          <a:p>
            <a:pPr marL="0" indent="0">
              <a:buNone/>
            </a:pPr>
            <a:r>
              <a:rPr lang="en-US" altLang="zh-CN" sz="2400"/>
              <a:t>8&gt; and class_desc='schema' </a:t>
            </a:r>
          </a:p>
          <a:p>
            <a:pPr marL="0" indent="0">
              <a:buNone/>
            </a:pPr>
            <a:r>
              <a:rPr lang="en-US" altLang="zh-CN" sz="2400"/>
              <a:t>9&gt; go</a:t>
            </a:r>
            <a:endParaRPr lang="zh-CN" altLang="en-US" sz="24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756FC59C-C50B-4DF4-97CE-D6364BA82E9E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22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308236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授予用户对象权限</a:t>
            </a:r>
          </a:p>
        </p:txBody>
      </p:sp>
      <p:sp>
        <p:nvSpPr>
          <p:cNvPr id="23555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400"/>
              <a:t>1&gt; grant select, insert on sch1.t to user1 </a:t>
            </a:r>
          </a:p>
          <a:p>
            <a:pPr marL="0" indent="0">
              <a:buNone/>
            </a:pPr>
            <a:r>
              <a:rPr lang="en-US" altLang="zh-CN" sz="2400"/>
              <a:t>1&gt; grant select, insert on object::sch1.t to user1 </a:t>
            </a:r>
          </a:p>
          <a:p>
            <a:pPr marL="0" indent="0">
              <a:buNone/>
            </a:pPr>
            <a:r>
              <a:rPr lang="en-US" altLang="zh-CN" sz="2400"/>
              <a:t>1&gt; grant update(a) on sch1.t to user1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2DCA2FB-11AE-4659-89A4-62AD82FB0747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23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913965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查询用户的对象权限</a:t>
            </a:r>
          </a:p>
        </p:txBody>
      </p:sp>
      <p:sp>
        <p:nvSpPr>
          <p:cNvPr id="2457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2000"/>
              <a:t>1&gt; select user_name(grantee_principal_id) as grantee, </a:t>
            </a:r>
          </a:p>
          <a:p>
            <a:pPr marL="0" indent="0">
              <a:buNone/>
            </a:pPr>
            <a:r>
              <a:rPr lang="en-US" altLang="zh-CN" sz="2000"/>
              <a:t>2&gt;        class_desc as class, </a:t>
            </a:r>
          </a:p>
          <a:p>
            <a:pPr marL="0" indent="0">
              <a:buNone/>
            </a:pPr>
            <a:r>
              <a:rPr lang="en-US" altLang="zh-CN" sz="2000"/>
              <a:t>3&gt;        object_name(major_id) as object_name, </a:t>
            </a:r>
          </a:p>
          <a:p>
            <a:pPr marL="0" indent="0">
              <a:buNone/>
            </a:pPr>
            <a:r>
              <a:rPr lang="en-US" altLang="zh-CN" sz="2000"/>
              <a:t>4&gt;        permission_name as permission, </a:t>
            </a:r>
          </a:p>
          <a:p>
            <a:pPr marL="0" indent="0">
              <a:buNone/>
            </a:pPr>
            <a:r>
              <a:rPr lang="en-US" altLang="zh-CN" sz="2000"/>
              <a:t>5&gt;        state </a:t>
            </a:r>
          </a:p>
          <a:p>
            <a:pPr marL="0" indent="0">
              <a:buNone/>
            </a:pPr>
            <a:r>
              <a:rPr lang="en-US" altLang="zh-CN" sz="2000"/>
              <a:t>6&gt; from sys.database_permissions </a:t>
            </a:r>
          </a:p>
          <a:p>
            <a:pPr marL="0" indent="0">
              <a:buNone/>
            </a:pPr>
            <a:r>
              <a:rPr lang="en-US" altLang="zh-CN" sz="2000"/>
              <a:t>7&gt; where user_name(grantee_principal_id)='user1' </a:t>
            </a:r>
          </a:p>
          <a:p>
            <a:pPr marL="0" indent="0">
              <a:buNone/>
            </a:pPr>
            <a:r>
              <a:rPr lang="en-US" altLang="zh-CN" sz="2000"/>
              <a:t>8&gt; and class_desc='object_or_column' </a:t>
            </a:r>
          </a:p>
          <a:p>
            <a:pPr marL="0" indent="0">
              <a:buNone/>
            </a:pPr>
            <a:r>
              <a:rPr lang="en-US" altLang="zh-CN" sz="2000"/>
              <a:t>9&gt; go</a:t>
            </a:r>
            <a:endParaRPr lang="zh-CN" altLang="en-US" sz="20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24A90D8-5037-4945-9224-B85A68B5E177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881326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使用</a:t>
            </a:r>
            <a:r>
              <a:rPr lang="en-US" altLang="zh-CN" dirty="0" err="1"/>
              <a:t>fn_my_permissions</a:t>
            </a:r>
            <a:r>
              <a:rPr lang="zh-CN" altLang="en-US"/>
              <a:t>系统函数查询自身权限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 err="1"/>
              <a:t>fn_my_permissions</a:t>
            </a:r>
            <a:r>
              <a:rPr lang="en-US" altLang="zh-CN" dirty="0"/>
              <a:t> ( securable , '</a:t>
            </a:r>
            <a:r>
              <a:rPr lang="en-US" altLang="zh-CN" dirty="0" err="1"/>
              <a:t>securable_class</a:t>
            </a:r>
            <a:r>
              <a:rPr lang="en-US" altLang="zh-CN" dirty="0"/>
              <a:t>' ) 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34195157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关于角色</a:t>
            </a:r>
          </a:p>
        </p:txBody>
      </p:sp>
      <p:sp>
        <p:nvSpPr>
          <p:cNvPr id="25603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pPr marL="0" indent="0">
              <a:buNone/>
            </a:pPr>
            <a:r>
              <a:rPr lang="en-US" altLang="zh-CN" sz="1800"/>
              <a:t>1&gt; create role role_del_t </a:t>
            </a:r>
          </a:p>
          <a:p>
            <a:pPr marL="0" indent="0">
              <a:buNone/>
            </a:pPr>
            <a:r>
              <a:rPr lang="en-US" altLang="zh-CN" sz="1800"/>
              <a:t>2&gt; go </a:t>
            </a:r>
          </a:p>
          <a:p>
            <a:pPr marL="0" indent="0">
              <a:buNone/>
            </a:pPr>
            <a:r>
              <a:rPr lang="fr-FR" altLang="zh-CN" sz="1800"/>
              <a:t>1&gt; grant delete on t to role_del_t </a:t>
            </a:r>
          </a:p>
          <a:p>
            <a:pPr marL="0" indent="0">
              <a:buNone/>
            </a:pPr>
            <a:r>
              <a:rPr lang="en-US" altLang="zh-CN" sz="1800"/>
              <a:t>2&gt; go </a:t>
            </a:r>
          </a:p>
          <a:p>
            <a:pPr marL="0" indent="0">
              <a:buNone/>
            </a:pPr>
            <a:r>
              <a:rPr lang="zh-CN" altLang="en-US" sz="1800"/>
              <a:t>然后把</a:t>
            </a:r>
            <a:r>
              <a:rPr lang="en-US" altLang="zh-CN" sz="1800"/>
              <a:t>role_del_t</a:t>
            </a:r>
            <a:r>
              <a:rPr lang="zh-CN" altLang="en-US" sz="1800"/>
              <a:t>角色授予</a:t>
            </a:r>
            <a:r>
              <a:rPr lang="en-US" altLang="zh-CN" sz="1800"/>
              <a:t>user1</a:t>
            </a:r>
            <a:r>
              <a:rPr lang="zh-CN" altLang="en-US" sz="1800"/>
              <a:t>用户：</a:t>
            </a:r>
          </a:p>
          <a:p>
            <a:pPr marL="0" indent="0">
              <a:buNone/>
            </a:pPr>
            <a:r>
              <a:rPr lang="en-US" altLang="zh-CN" sz="1800"/>
              <a:t>1&gt; alter role role_del_t add member user1 </a:t>
            </a:r>
          </a:p>
          <a:p>
            <a:pPr marL="0" indent="0">
              <a:buNone/>
            </a:pPr>
            <a:r>
              <a:rPr lang="en-US" altLang="zh-CN" sz="1800"/>
              <a:t>2&gt; go </a:t>
            </a:r>
          </a:p>
          <a:p>
            <a:pPr marL="0" indent="0">
              <a:buNone/>
            </a:pPr>
            <a:r>
              <a:rPr lang="zh-CN" altLang="en-US" sz="1800"/>
              <a:t>下面命令撤销列</a:t>
            </a:r>
            <a:r>
              <a:rPr lang="en-US" altLang="zh-CN" sz="1800"/>
              <a:t>user1</a:t>
            </a:r>
            <a:r>
              <a:rPr lang="zh-CN" altLang="en-US" sz="1800"/>
              <a:t>用户的</a:t>
            </a:r>
            <a:r>
              <a:rPr lang="en-US" altLang="zh-CN" sz="1800"/>
              <a:t>role_del_t</a:t>
            </a:r>
            <a:r>
              <a:rPr lang="zh-CN" altLang="en-US" sz="1800"/>
              <a:t>角色：</a:t>
            </a:r>
          </a:p>
          <a:p>
            <a:pPr marL="0" indent="0">
              <a:buNone/>
            </a:pPr>
            <a:r>
              <a:rPr lang="en-US" altLang="zh-CN" sz="1800"/>
              <a:t>1&gt; use law </a:t>
            </a:r>
          </a:p>
          <a:p>
            <a:pPr marL="0" indent="0">
              <a:buNone/>
            </a:pPr>
            <a:r>
              <a:rPr lang="en-US" altLang="zh-CN" sz="1800"/>
              <a:t>2&gt; go </a:t>
            </a:r>
          </a:p>
          <a:p>
            <a:pPr marL="0" indent="0">
              <a:buNone/>
            </a:pPr>
            <a:r>
              <a:rPr lang="zh-CN" altLang="en-US" sz="1800"/>
              <a:t>已将数据库上下文更改为 </a:t>
            </a:r>
            <a:r>
              <a:rPr lang="en-US" altLang="zh-CN" sz="1800"/>
              <a:t>"law"</a:t>
            </a:r>
            <a:r>
              <a:rPr lang="zh-CN" altLang="en-US" sz="1800"/>
              <a:t>。 </a:t>
            </a:r>
          </a:p>
          <a:p>
            <a:pPr marL="0" indent="0">
              <a:buNone/>
            </a:pPr>
            <a:r>
              <a:rPr lang="en-US" altLang="zh-CN" sz="1800"/>
              <a:t>1&gt; alter role role_del_t drop member user1 </a:t>
            </a:r>
          </a:p>
          <a:p>
            <a:pPr marL="0" indent="0">
              <a:buNone/>
            </a:pPr>
            <a:r>
              <a:rPr lang="en-US" altLang="zh-CN" sz="1800"/>
              <a:t>2&gt; go</a:t>
            </a:r>
            <a:endParaRPr lang="zh-CN" altLang="en-US" sz="180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CC7D4651-869F-4DC8-B988-216EC967ADCA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26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265675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查询角色及其成员信息</a:t>
            </a:r>
          </a:p>
        </p:txBody>
      </p:sp>
      <p:sp>
        <p:nvSpPr>
          <p:cNvPr id="26627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查询</a:t>
            </a:r>
            <a:r>
              <a:rPr lang="en-US" altLang="zh-CN"/>
              <a:t>role_del_t</a:t>
            </a:r>
            <a:r>
              <a:rPr lang="zh-CN" altLang="en-US"/>
              <a:t>角色的所有成员用户</a:t>
            </a:r>
            <a:endParaRPr lang="en-US" altLang="zh-CN" sz="2000"/>
          </a:p>
          <a:p>
            <a:pPr marL="0" indent="0">
              <a:buNone/>
            </a:pPr>
            <a:r>
              <a:rPr lang="en-US" altLang="zh-CN" sz="2200"/>
              <a:t>1&gt; select user_name(role_principal_id) as role_name, </a:t>
            </a:r>
          </a:p>
          <a:p>
            <a:pPr marL="0" indent="0">
              <a:buNone/>
            </a:pPr>
            <a:r>
              <a:rPr lang="en-US" altLang="zh-CN" sz="2200"/>
              <a:t>2&gt; user_name(member_principal_id) as user_name </a:t>
            </a:r>
          </a:p>
          <a:p>
            <a:pPr marL="0" indent="0">
              <a:buNone/>
            </a:pPr>
            <a:r>
              <a:rPr lang="en-US" altLang="zh-CN" sz="2200"/>
              <a:t>3&gt; from sys.database_role_members </a:t>
            </a:r>
          </a:p>
          <a:p>
            <a:pPr marL="0" indent="0">
              <a:buNone/>
            </a:pPr>
            <a:r>
              <a:rPr lang="en-US" altLang="zh-CN" sz="2200"/>
              <a:t>4&gt; where user_name(role_principal_id)='role_del_t' </a:t>
            </a:r>
          </a:p>
          <a:p>
            <a:pPr marL="0" indent="0">
              <a:buNone/>
            </a:pPr>
            <a:r>
              <a:rPr lang="en-US" altLang="zh-CN" sz="2200"/>
              <a:t>5&gt; go </a:t>
            </a:r>
          </a:p>
          <a:p>
            <a:r>
              <a:rPr lang="zh-CN" altLang="en-US"/>
              <a:t>查询</a:t>
            </a:r>
            <a:r>
              <a:rPr lang="en-US" altLang="zh-CN"/>
              <a:t>user1</a:t>
            </a:r>
            <a:r>
              <a:rPr lang="zh-CN" altLang="en-US"/>
              <a:t>用户所属的角色</a:t>
            </a:r>
          </a:p>
          <a:p>
            <a:pPr marL="0" indent="0">
              <a:buNone/>
            </a:pPr>
            <a:r>
              <a:rPr lang="en-US" altLang="zh-CN" sz="2200"/>
              <a:t>1&gt; select user_name(member_principal_id) as user_name, </a:t>
            </a:r>
          </a:p>
          <a:p>
            <a:pPr marL="0" indent="0">
              <a:buNone/>
            </a:pPr>
            <a:r>
              <a:rPr lang="en-US" altLang="zh-CN" sz="2200"/>
              <a:t>2&gt; user_name(role_principal_id) as role_name </a:t>
            </a:r>
          </a:p>
          <a:p>
            <a:pPr marL="0" indent="0">
              <a:buNone/>
            </a:pPr>
            <a:r>
              <a:rPr lang="en-US" altLang="zh-CN" sz="2200"/>
              <a:t>3&gt; from sys.database_role_members </a:t>
            </a:r>
          </a:p>
          <a:p>
            <a:pPr marL="0" indent="0">
              <a:buNone/>
            </a:pPr>
            <a:r>
              <a:rPr lang="en-US" altLang="zh-CN" sz="2200"/>
              <a:t>4&gt; where user_name(member_principal_id)='user1' </a:t>
            </a:r>
          </a:p>
          <a:p>
            <a:pPr marL="0" indent="0">
              <a:buNone/>
            </a:pPr>
            <a:r>
              <a:rPr lang="en-US" altLang="zh-CN" sz="2200"/>
              <a:t>5&gt; go 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AF54F41-30D9-4CBB-A449-E21E83D7D616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665395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总结：赋予不同层次的权限</a:t>
            </a:r>
          </a:p>
        </p:txBody>
      </p:sp>
      <p:sp>
        <p:nvSpPr>
          <p:cNvPr id="27651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0887000" cy="5400453"/>
          </a:xfrm>
        </p:spPr>
        <p:txBody>
          <a:bodyPr/>
          <a:lstStyle/>
          <a:p>
            <a:r>
              <a:rPr lang="zh-CN" altLang="en-US"/>
              <a:t>赋予对象权限</a:t>
            </a:r>
            <a:endParaRPr lang="en-US" altLang="zh-CN"/>
          </a:p>
          <a:p>
            <a:pPr lvl="1"/>
            <a:r>
              <a:rPr lang="en-US" altLang="zh-CN"/>
              <a:t>grant select, insert on sch1.t to user1 </a:t>
            </a:r>
          </a:p>
          <a:p>
            <a:r>
              <a:rPr lang="zh-CN" altLang="en-US"/>
              <a:t>赋予架构权限</a:t>
            </a:r>
            <a:endParaRPr lang="en-US" altLang="zh-CN"/>
          </a:p>
          <a:p>
            <a:pPr lvl="1"/>
            <a:r>
              <a:rPr lang="en-US" altLang="zh-CN"/>
              <a:t>grant alter,update on schema::sch to user1 </a:t>
            </a:r>
          </a:p>
          <a:p>
            <a:r>
              <a:rPr lang="zh-CN" altLang="en-US"/>
              <a:t>赋予数据库权限</a:t>
            </a:r>
            <a:endParaRPr lang="en-US" altLang="zh-CN"/>
          </a:p>
          <a:p>
            <a:pPr lvl="1"/>
            <a:r>
              <a:rPr lang="en-US" altLang="zh-CN"/>
              <a:t>grant select [on database::law] to user2 </a:t>
            </a:r>
          </a:p>
          <a:p>
            <a:r>
              <a:rPr lang="zh-CN" altLang="en-US"/>
              <a:t>赋予服务器权限</a:t>
            </a:r>
            <a:endParaRPr lang="en-US" altLang="zh-CN"/>
          </a:p>
          <a:p>
            <a:pPr lvl="1"/>
            <a:r>
              <a:rPr lang="en-US" altLang="zh-CN"/>
              <a:t>Grant connect sql to login1s</a:t>
            </a: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440F72D2-A9EA-4EA9-A080-8225CCD41071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713142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实例</a:t>
            </a:r>
          </a:p>
        </p:txBody>
      </p:sp>
      <p:sp>
        <p:nvSpPr>
          <p:cNvPr id="28675" name="内容占位符 2"/>
          <p:cNvSpPr>
            <a:spLocks noGrp="1"/>
          </p:cNvSpPr>
          <p:nvPr>
            <p:ph idx="1"/>
          </p:nvPr>
        </p:nvSpPr>
        <p:spPr>
          <a:xfrm>
            <a:off x="695400" y="1052736"/>
            <a:ext cx="10945216" cy="5256583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zh-CN" altLang="en-US" sz="2400"/>
              <a:t>在</a:t>
            </a:r>
            <a:r>
              <a:rPr lang="en-US" altLang="zh-CN" sz="2400"/>
              <a:t>law</a:t>
            </a:r>
            <a:r>
              <a:rPr lang="zh-CN" altLang="en-US" sz="2400"/>
              <a:t>数据库中新建架构</a:t>
            </a:r>
            <a:r>
              <a:rPr lang="en-US" altLang="zh-CN" sz="2400"/>
              <a:t>sch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400"/>
              <a:t>创建</a:t>
            </a:r>
            <a:r>
              <a:rPr lang="en-US" altLang="zh-CN" sz="2400"/>
              <a:t>login1</a:t>
            </a:r>
            <a:r>
              <a:rPr lang="zh-CN" altLang="en-US" sz="2400"/>
              <a:t>登录帐号，默认数据库为</a:t>
            </a:r>
            <a:r>
              <a:rPr lang="en-US" altLang="zh-CN" sz="2400"/>
              <a:t>law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400"/>
              <a:t>在</a:t>
            </a:r>
            <a:r>
              <a:rPr lang="en-US" altLang="zh-CN" sz="2400"/>
              <a:t>law</a:t>
            </a:r>
            <a:r>
              <a:rPr lang="zh-CN" altLang="en-US" sz="2400"/>
              <a:t>数据库中创建对应于</a:t>
            </a:r>
            <a:r>
              <a:rPr lang="en-US" altLang="zh-CN" sz="2400"/>
              <a:t>login1</a:t>
            </a:r>
            <a:r>
              <a:rPr lang="zh-CN" altLang="en-US" sz="2400"/>
              <a:t>的用户</a:t>
            </a:r>
            <a:r>
              <a:rPr lang="en-US" altLang="zh-CN" sz="2400"/>
              <a:t>user1</a:t>
            </a:r>
            <a:r>
              <a:rPr lang="zh-CN" altLang="en-US" sz="2400"/>
              <a:t>，默认架构为</a:t>
            </a:r>
            <a:r>
              <a:rPr lang="en-US" altLang="zh-CN" sz="2400"/>
              <a:t>sch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400"/>
              <a:t>赋予</a:t>
            </a:r>
            <a:r>
              <a:rPr lang="en-US" altLang="zh-CN" sz="2400"/>
              <a:t>user1</a:t>
            </a:r>
            <a:r>
              <a:rPr lang="zh-CN" altLang="en-US" sz="2400"/>
              <a:t>用户创建表的权限，在</a:t>
            </a:r>
            <a:r>
              <a:rPr lang="en-US" altLang="zh-CN" sz="2400"/>
              <a:t>sch</a:t>
            </a:r>
            <a:r>
              <a:rPr lang="zh-CN" altLang="en-US" sz="2400"/>
              <a:t>中创建表</a:t>
            </a:r>
            <a:r>
              <a:rPr lang="en-US" altLang="zh-CN" sz="2400"/>
              <a:t>t</a:t>
            </a:r>
          </a:p>
          <a:p>
            <a:pPr marL="457200" indent="-457200">
              <a:buFont typeface="+mj-lt"/>
              <a:buAutoNum type="arabicPeriod"/>
            </a:pPr>
            <a:r>
              <a:rPr lang="zh-CN" altLang="en-US" sz="2400"/>
              <a:t>创建</a:t>
            </a:r>
            <a:r>
              <a:rPr lang="en-US" altLang="zh-CN" sz="2400"/>
              <a:t>login2</a:t>
            </a:r>
            <a:r>
              <a:rPr lang="zh-CN" altLang="en-US" sz="2400"/>
              <a:t>帐号，使得</a:t>
            </a:r>
            <a:r>
              <a:rPr lang="en-US" altLang="zh-CN" sz="2400"/>
              <a:t>login2</a:t>
            </a:r>
            <a:r>
              <a:rPr lang="zh-CN" altLang="en-US" sz="2400"/>
              <a:t>可以登录</a:t>
            </a:r>
            <a:r>
              <a:rPr lang="en-US" altLang="zh-CN" sz="2400"/>
              <a:t>law</a:t>
            </a:r>
            <a:r>
              <a:rPr lang="zh-CN" altLang="en-US" sz="2400"/>
              <a:t>数据库，并能查询表</a:t>
            </a:r>
            <a:r>
              <a:rPr lang="en-US" altLang="zh-CN" sz="2400"/>
              <a:t>t</a:t>
            </a:r>
          </a:p>
          <a:p>
            <a:endParaRPr lang="en-US" altLang="zh-CN"/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D7C949F7-FEE5-4266-BAEF-59C4F954950E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29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54796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如何设置服务器登录验证方式</a:t>
            </a:r>
          </a:p>
        </p:txBody>
      </p:sp>
      <p:sp>
        <p:nvSpPr>
          <p:cNvPr id="4099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使用</a:t>
            </a:r>
            <a:r>
              <a:rPr lang="en-US" altLang="zh-CN" dirty="0"/>
              <a:t>SSMS</a:t>
            </a:r>
            <a:r>
              <a:rPr lang="zh-CN" altLang="en-US" dirty="0" smtClean="0"/>
              <a:t>工具</a:t>
            </a:r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endParaRPr lang="en-US" altLang="zh-CN" dirty="0" smtClean="0"/>
          </a:p>
          <a:p>
            <a:r>
              <a:rPr lang="zh-CN" altLang="en-US" dirty="0" smtClean="0"/>
              <a:t>使用命令</a:t>
            </a:r>
            <a:endParaRPr lang="en-US" altLang="zh-CN" dirty="0" smtClean="0"/>
          </a:p>
          <a:p>
            <a:pPr marL="400050" lvl="1" indent="0">
              <a:buNone/>
            </a:pPr>
            <a:r>
              <a:rPr lang="en-US" altLang="zh-CN" sz="1400" dirty="0"/>
              <a:t>EXEC </a:t>
            </a:r>
            <a:r>
              <a:rPr lang="en-US" altLang="zh-CN" sz="1400" dirty="0" err="1"/>
              <a:t>xp_instance_regwrite</a:t>
            </a:r>
            <a:r>
              <a:rPr lang="en-US" altLang="zh-CN" sz="1400" dirty="0"/>
              <a:t> N'HKEY_LOCAL_MACHINE',</a:t>
            </a:r>
          </a:p>
          <a:p>
            <a:pPr marL="400050" lvl="1" indent="0">
              <a:buNone/>
            </a:pPr>
            <a:r>
              <a:rPr lang="en-US" altLang="zh-CN" sz="1400" dirty="0" err="1"/>
              <a:t>N'Software</a:t>
            </a:r>
            <a:r>
              <a:rPr lang="en-US" altLang="zh-CN" sz="1400" dirty="0"/>
              <a:t>\Microsoft\</a:t>
            </a:r>
            <a:r>
              <a:rPr lang="en-US" altLang="zh-CN" sz="1400" dirty="0" err="1"/>
              <a:t>MSSQLServer</a:t>
            </a:r>
            <a:r>
              <a:rPr lang="en-US" altLang="zh-CN" sz="1400" dirty="0"/>
              <a:t>\</a:t>
            </a:r>
            <a:r>
              <a:rPr lang="en-US" altLang="zh-CN" sz="1400" dirty="0" err="1"/>
              <a:t>MSSQLServer</a:t>
            </a:r>
            <a:r>
              <a:rPr lang="en-US" altLang="zh-CN" sz="1400" dirty="0"/>
              <a:t>',</a:t>
            </a:r>
          </a:p>
          <a:p>
            <a:pPr marL="400050" lvl="1" indent="0">
              <a:buNone/>
            </a:pPr>
            <a:r>
              <a:rPr lang="en-US" altLang="zh-CN" sz="1400" dirty="0" err="1"/>
              <a:t>N'LoginMode</a:t>
            </a:r>
            <a:r>
              <a:rPr lang="en-US" altLang="zh-CN" sz="1400" dirty="0"/>
              <a:t>', REG_DWORD, 2</a:t>
            </a:r>
            <a:r>
              <a:rPr lang="en-US" altLang="zh-CN" sz="1400" dirty="0" smtClean="0"/>
              <a:t>;</a:t>
            </a:r>
          </a:p>
          <a:p>
            <a:pPr marL="400050" lvl="1" indent="0">
              <a:buNone/>
            </a:pPr>
            <a:r>
              <a:rPr lang="zh-CN" altLang="en-US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说明：</a:t>
            </a:r>
            <a:r>
              <a:rPr lang="en-US" altLang="zh-CN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1</a:t>
            </a:r>
            <a:r>
              <a:rPr lang="zh-CN" altLang="en-US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为</a:t>
            </a:r>
            <a:r>
              <a:rPr lang="en-US" altLang="zh-CN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Windows</a:t>
            </a:r>
            <a:r>
              <a:rPr lang="zh-CN" altLang="en-US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验证，</a:t>
            </a:r>
            <a:r>
              <a:rPr lang="en-US" altLang="zh-CN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2</a:t>
            </a:r>
            <a:r>
              <a:rPr lang="zh-CN" altLang="en-US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为混合</a:t>
            </a:r>
            <a:r>
              <a:rPr lang="zh-CN" altLang="en-US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验证。执行上面命令后，需要重启</a:t>
            </a:r>
            <a:r>
              <a:rPr lang="en-US" altLang="zh-CN" sz="1400" dirty="0" smtClean="0">
                <a:latin typeface="楷体" panose="02010609060101010101" pitchFamily="49" charset="-122"/>
                <a:ea typeface="楷体" panose="02010609060101010101" pitchFamily="49" charset="-122"/>
              </a:rPr>
              <a:t>SQL Server</a:t>
            </a:r>
            <a:r>
              <a:rPr lang="zh-CN" altLang="en-US" sz="1400" smtClean="0">
                <a:latin typeface="楷体" panose="02010609060101010101" pitchFamily="49" charset="-122"/>
                <a:ea typeface="楷体" panose="02010609060101010101" pitchFamily="49" charset="-122"/>
              </a:rPr>
              <a:t>服务才会生效。</a:t>
            </a:r>
            <a:endParaRPr lang="zh-CN" altLang="en-US" sz="1400" dirty="0">
              <a:latin typeface="楷体" panose="02010609060101010101" pitchFamily="49" charset="-122"/>
              <a:ea typeface="楷体" panose="02010609060101010101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0A33BEAD-4728-4D2A-82C2-6AFAFE06B376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3</a:t>
            </a:fld>
            <a:endParaRPr lang="en-US" altLang="zh-CN" sz="1200">
              <a:solidFill>
                <a:srgbClr val="FFFF89"/>
              </a:solidFill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83632" y="1772816"/>
            <a:ext cx="3262336" cy="28603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4344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创建登录帐号</a:t>
            </a:r>
          </a:p>
        </p:txBody>
      </p:sp>
      <p:sp>
        <p:nvSpPr>
          <p:cNvPr id="512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Windows</a:t>
            </a:r>
            <a:r>
              <a:rPr lang="zh-CN" altLang="en-US"/>
              <a:t>验证帐号</a:t>
            </a:r>
            <a:endParaRPr lang="en-US" altLang="zh-CN"/>
          </a:p>
          <a:p>
            <a:pPr lvl="1"/>
            <a:r>
              <a:rPr lang="en-US" altLang="zh-CN"/>
              <a:t>create login [LAW\dbuser] from windows with default_database=hr </a:t>
            </a:r>
          </a:p>
          <a:p>
            <a:r>
              <a:rPr lang="en-US" altLang="zh-CN"/>
              <a:t>SQL Server</a:t>
            </a:r>
            <a:r>
              <a:rPr lang="zh-CN" altLang="en-US"/>
              <a:t>验证帐号</a:t>
            </a:r>
            <a:endParaRPr lang="en-US" altLang="zh-CN"/>
          </a:p>
          <a:p>
            <a:pPr lvl="1"/>
            <a:r>
              <a:rPr lang="en-US" altLang="zh-CN"/>
              <a:t>create login law with password='lawlaw',default_database=db</a:t>
            </a:r>
          </a:p>
          <a:p>
            <a:endParaRPr lang="en-US" altLang="zh-CN"/>
          </a:p>
          <a:p>
            <a:endParaRPr lang="en-US" altLang="zh-CN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830066D3-3536-4CFF-989A-9FA2492EE23C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4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40318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设置登录帐号的服务器角色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dirty="0"/>
              <a:t>ALTER SERVER </a:t>
            </a:r>
            <a:r>
              <a:rPr lang="en-US" altLang="zh-CN"/>
              <a:t>ROLE sysadmin ADD MEMBER login1; </a:t>
            </a:r>
          </a:p>
          <a:p>
            <a:pPr marL="0" indent="0">
              <a:buNone/>
            </a:pPr>
            <a:r>
              <a:rPr lang="en-US" altLang="zh-CN"/>
              <a:t>ALTER </a:t>
            </a:r>
            <a:r>
              <a:rPr lang="en-US" altLang="zh-CN" dirty="0"/>
              <a:t>SERVER ROLE </a:t>
            </a:r>
            <a:r>
              <a:rPr lang="en-US" altLang="zh-CN" dirty="0" err="1"/>
              <a:t>server_role_name</a:t>
            </a:r>
            <a:r>
              <a:rPr lang="en-US" altLang="zh-CN" dirty="0"/>
              <a:t> DROP MEMBER </a:t>
            </a:r>
            <a:r>
              <a:rPr lang="en-US" altLang="zh-CN"/>
              <a:t>login;</a:t>
            </a:r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1039663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附加密码限制</a:t>
            </a:r>
          </a:p>
        </p:txBody>
      </p:sp>
      <p:sp>
        <p:nvSpPr>
          <p:cNvPr id="6147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pPr marL="0" indent="0">
              <a:buNone/>
            </a:pPr>
            <a:r>
              <a:rPr lang="en-US" altLang="zh-CN"/>
              <a:t>1&gt; create login law </a:t>
            </a:r>
          </a:p>
          <a:p>
            <a:pPr marL="0" indent="0">
              <a:buNone/>
            </a:pPr>
            <a:r>
              <a:rPr lang="en-US" altLang="zh-CN"/>
              <a:t>2&gt; with password='iMliaiwu0' must_change, </a:t>
            </a:r>
          </a:p>
          <a:p>
            <a:pPr marL="0" indent="0">
              <a:buNone/>
            </a:pPr>
            <a:r>
              <a:rPr lang="en-US" altLang="zh-CN"/>
              <a:t>3&gt; check_policy=on,  check_expiration=on </a:t>
            </a:r>
          </a:p>
          <a:p>
            <a:pPr marL="0" indent="0">
              <a:buNone/>
            </a:pPr>
            <a:r>
              <a:rPr lang="en-US" altLang="zh-CN"/>
              <a:t>4&gt; go</a:t>
            </a:r>
          </a:p>
          <a:p>
            <a:pPr marL="0" indent="0">
              <a:buNone/>
            </a:pPr>
            <a:r>
              <a:rPr lang="en-US" altLang="zh-CN"/>
              <a:t> 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6FBE75B7-7540-4918-A781-5423031CC70F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6</a:t>
            </a:fld>
            <a:endParaRPr lang="en-US" altLang="zh-CN" sz="1200">
              <a:solidFill>
                <a:srgbClr val="FFFF89"/>
              </a:solidFill>
            </a:endParaRPr>
          </a:p>
        </p:txBody>
      </p:sp>
      <p:pic>
        <p:nvPicPr>
          <p:cNvPr id="6149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32" y="3212976"/>
            <a:ext cx="5761038" cy="285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88886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修改登录帐号属性</a:t>
            </a:r>
          </a:p>
        </p:txBody>
      </p:sp>
      <p:sp>
        <p:nvSpPr>
          <p:cNvPr id="7171" name="内容占位符 2"/>
          <p:cNvSpPr>
            <a:spLocks noGrp="1"/>
          </p:cNvSpPr>
          <p:nvPr>
            <p:ph idx="1"/>
          </p:nvPr>
        </p:nvSpPr>
        <p:spPr>
          <a:xfrm>
            <a:off x="767408" y="1052737"/>
            <a:ext cx="10873208" cy="5256584"/>
          </a:xfrm>
        </p:spPr>
        <p:txBody>
          <a:bodyPr/>
          <a:lstStyle/>
          <a:p>
            <a:r>
              <a:rPr lang="zh-CN" altLang="en-US"/>
              <a:t>修改登录帐号名称</a:t>
            </a:r>
            <a:endParaRPr lang="en-US" altLang="zh-CN"/>
          </a:p>
          <a:p>
            <a:pPr lvl="1"/>
            <a:r>
              <a:rPr lang="en-US" altLang="zh-CN"/>
              <a:t>alter login login1 with name=login2 </a:t>
            </a:r>
          </a:p>
          <a:p>
            <a:r>
              <a:rPr lang="zh-CN" altLang="en-US"/>
              <a:t>禁用登录帐号</a:t>
            </a:r>
            <a:endParaRPr lang="en-US" altLang="zh-CN"/>
          </a:p>
          <a:p>
            <a:pPr lvl="1"/>
            <a:r>
              <a:rPr lang="en-US" altLang="zh-CN"/>
              <a:t>alter login law disable </a:t>
            </a:r>
          </a:p>
          <a:p>
            <a:r>
              <a:rPr lang="zh-CN" altLang="en-US"/>
              <a:t>修改口令</a:t>
            </a:r>
            <a:endParaRPr lang="en-US" altLang="zh-CN"/>
          </a:p>
          <a:p>
            <a:pPr lvl="1"/>
            <a:r>
              <a:rPr lang="en-US" altLang="zh-CN"/>
              <a:t>alter login law with password=‘123456’</a:t>
            </a:r>
          </a:p>
          <a:p>
            <a:r>
              <a:rPr lang="zh-CN" altLang="en-US"/>
              <a:t>修改默认数据库</a:t>
            </a:r>
            <a:endParaRPr lang="en-US" altLang="zh-CN"/>
          </a:p>
          <a:p>
            <a:pPr lvl="1"/>
            <a:r>
              <a:rPr lang="en-US" altLang="zh-CN"/>
              <a:t>alter login law with default_database=master 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B5504F0F-00C9-4ED5-A739-E5381C0DC37A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7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803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查询登录帐号信息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56584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zh-CN" altLang="en-US" dirty="0"/>
              <a:t>查询当前登录帐号名称 </a:t>
            </a:r>
          </a:p>
          <a:p>
            <a:pPr marL="0" indent="0">
              <a:buNone/>
              <a:defRPr/>
            </a:pPr>
            <a:r>
              <a:rPr lang="en-US" altLang="zh-CN" sz="2000" dirty="0"/>
              <a:t>1&gt; print </a:t>
            </a:r>
            <a:r>
              <a:rPr lang="en-US" altLang="zh-CN" sz="2000" b="1" dirty="0" err="1"/>
              <a:t>system_user</a:t>
            </a:r>
            <a:r>
              <a:rPr lang="en-US" altLang="zh-CN" sz="2000" b="1" dirty="0"/>
              <a:t> </a:t>
            </a:r>
          </a:p>
          <a:p>
            <a:pPr marL="0" indent="0">
              <a:buNone/>
              <a:defRPr/>
            </a:pPr>
            <a:r>
              <a:rPr lang="en-US" altLang="zh-CN" sz="2000" dirty="0"/>
              <a:t>2&gt; </a:t>
            </a:r>
            <a:r>
              <a:rPr lang="en-US" altLang="zh-CN" sz="2000"/>
              <a:t>go </a:t>
            </a:r>
            <a:endParaRPr lang="en-US" altLang="zh-CN" sz="2000" dirty="0"/>
          </a:p>
          <a:p>
            <a:pPr>
              <a:buFont typeface="Arial" charset="0"/>
              <a:buChar char="•"/>
              <a:defRPr/>
            </a:pPr>
            <a:r>
              <a:rPr lang="zh-CN" altLang="en-US" dirty="0"/>
              <a:t>查询所有服务器</a:t>
            </a:r>
            <a:r>
              <a:rPr lang="zh-CN" altLang="en-US"/>
              <a:t>登录帐号</a:t>
            </a:r>
            <a:endParaRPr lang="zh-CN" altLang="en-US" dirty="0"/>
          </a:p>
          <a:p>
            <a:pPr marL="0" indent="0">
              <a:buNone/>
              <a:defRPr/>
            </a:pPr>
            <a:r>
              <a:rPr lang="en-US" altLang="zh-CN" sz="2000" dirty="0"/>
              <a:t>1&gt; select </a:t>
            </a:r>
            <a:r>
              <a:rPr lang="en-US" altLang="zh-CN" sz="2000" dirty="0" err="1"/>
              <a:t>name,type_desc,default_database_name</a:t>
            </a:r>
            <a:r>
              <a:rPr lang="en-US" altLang="zh-CN" sz="2000" dirty="0"/>
              <a:t> </a:t>
            </a:r>
          </a:p>
          <a:p>
            <a:pPr marL="0" indent="0">
              <a:buNone/>
              <a:defRPr/>
            </a:pPr>
            <a:r>
              <a:rPr lang="en-US" altLang="zh-CN" sz="2000" dirty="0"/>
              <a:t>2&gt; from </a:t>
            </a:r>
            <a:r>
              <a:rPr lang="en-US" altLang="zh-CN" sz="2000" b="1" dirty="0" err="1"/>
              <a:t>sys.server_principals</a:t>
            </a:r>
            <a:r>
              <a:rPr lang="en-US" altLang="zh-CN" sz="2000" b="1" dirty="0"/>
              <a:t> </a:t>
            </a:r>
          </a:p>
          <a:p>
            <a:pPr marL="0" indent="0">
              <a:buNone/>
              <a:defRPr/>
            </a:pPr>
            <a:r>
              <a:rPr lang="en-US" altLang="zh-CN" sz="2000" dirty="0"/>
              <a:t>3&gt; where type in('S','U') </a:t>
            </a:r>
          </a:p>
          <a:p>
            <a:pPr marL="0" indent="0">
              <a:buNone/>
              <a:defRPr/>
            </a:pPr>
            <a:r>
              <a:rPr lang="en-US" altLang="zh-CN" sz="2000" dirty="0"/>
              <a:t>4&gt; go </a:t>
            </a:r>
          </a:p>
          <a:p>
            <a:pPr marL="0" indent="0">
              <a:buNone/>
              <a:defRPr/>
            </a:pPr>
            <a:r>
              <a:rPr lang="en-US" altLang="zh-CN" sz="2000" dirty="0">
                <a:latin typeface="楷体" pitchFamily="49" charset="-122"/>
                <a:ea typeface="楷体" pitchFamily="49" charset="-122"/>
              </a:rPr>
              <a:t>name               </a:t>
            </a:r>
            <a:r>
              <a:rPr lang="en-US" altLang="zh-CN" sz="2000" dirty="0" err="1">
                <a:latin typeface="楷体" pitchFamily="49" charset="-122"/>
                <a:ea typeface="楷体" pitchFamily="49" charset="-122"/>
              </a:rPr>
              <a:t>type_desc</a:t>
            </a:r>
            <a:r>
              <a:rPr lang="en-US" altLang="zh-CN" sz="2000" dirty="0">
                <a:latin typeface="楷体" pitchFamily="49" charset="-122"/>
                <a:ea typeface="楷体" pitchFamily="49" charset="-122"/>
              </a:rPr>
              <a:t>         </a:t>
            </a:r>
            <a:r>
              <a:rPr lang="en-US" altLang="zh-CN" sz="2000" dirty="0" err="1">
                <a:latin typeface="楷体" pitchFamily="49" charset="-122"/>
                <a:ea typeface="楷体" pitchFamily="49" charset="-122"/>
              </a:rPr>
              <a:t>default_database_name</a:t>
            </a:r>
            <a:r>
              <a:rPr lang="en-US" altLang="zh-CN" sz="2000" dirty="0">
                <a:latin typeface="楷体" pitchFamily="49" charset="-122"/>
                <a:ea typeface="楷体" pitchFamily="49" charset="-122"/>
              </a:rPr>
              <a:t> </a:t>
            </a:r>
          </a:p>
          <a:p>
            <a:pPr marL="0" indent="0">
              <a:buNone/>
              <a:defRPr/>
            </a:pPr>
            <a:r>
              <a:rPr lang="en-US" altLang="zh-CN" sz="2000" dirty="0">
                <a:latin typeface="楷体" pitchFamily="49" charset="-122"/>
                <a:ea typeface="楷体" pitchFamily="49" charset="-122"/>
              </a:rPr>
              <a:t>------------------ ----------------- ---------------------- </a:t>
            </a:r>
          </a:p>
          <a:p>
            <a:pPr marL="0" indent="0">
              <a:buNone/>
              <a:defRPr/>
            </a:pPr>
            <a:r>
              <a:rPr lang="en-US" altLang="zh-CN" sz="2000" dirty="0" err="1">
                <a:latin typeface="楷体" pitchFamily="49" charset="-122"/>
                <a:ea typeface="楷体" pitchFamily="49" charset="-122"/>
              </a:rPr>
              <a:t>sa</a:t>
            </a:r>
            <a:r>
              <a:rPr lang="en-US" altLang="zh-CN" sz="2000" dirty="0">
                <a:latin typeface="楷体" pitchFamily="49" charset="-122"/>
                <a:ea typeface="楷体" pitchFamily="49" charset="-122"/>
              </a:rPr>
              <a:t>                 SQL_LOGIN         master </a:t>
            </a:r>
            <a:endParaRPr lang="zh-CN" altLang="en-US" sz="2000" dirty="0">
              <a:latin typeface="楷体" pitchFamily="49" charset="-122"/>
              <a:ea typeface="楷体" pitchFamily="49" charset="-122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94FB0133-C5D5-450E-820A-14C46CA74033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8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1619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标题 1"/>
          <p:cNvSpPr>
            <a:spLocks noGrp="1"/>
          </p:cNvSpPr>
          <p:nvPr>
            <p:ph type="title"/>
          </p:nvPr>
        </p:nvSpPr>
        <p:spPr>
          <a:xfrm>
            <a:off x="609600" y="130622"/>
            <a:ext cx="10972800" cy="706090"/>
          </a:xfrm>
        </p:spPr>
        <p:txBody>
          <a:bodyPr/>
          <a:lstStyle/>
          <a:p>
            <a:r>
              <a:rPr lang="zh-CN" altLang="en-US"/>
              <a:t>管理数据库用户</a:t>
            </a:r>
          </a:p>
        </p:txBody>
      </p:sp>
      <p:sp>
        <p:nvSpPr>
          <p:cNvPr id="9219" name="内容占位符 2"/>
          <p:cNvSpPr>
            <a:spLocks noGrp="1"/>
          </p:cNvSpPr>
          <p:nvPr>
            <p:ph idx="1"/>
          </p:nvPr>
        </p:nvSpPr>
        <p:spPr>
          <a:xfrm>
            <a:off x="609600" y="1052736"/>
            <a:ext cx="10972800" cy="5215386"/>
          </a:xfrm>
        </p:spPr>
        <p:txBody>
          <a:bodyPr/>
          <a:lstStyle/>
          <a:p>
            <a:r>
              <a:rPr lang="zh-CN" altLang="en-US"/>
              <a:t>创建数据库用户</a:t>
            </a:r>
            <a:endParaRPr lang="en-US" altLang="zh-CN"/>
          </a:p>
          <a:p>
            <a:pPr lvl="1"/>
            <a:r>
              <a:rPr lang="en-US" altLang="zh-CN"/>
              <a:t>create user law_user for login law with default_schema=sch </a:t>
            </a:r>
            <a:r>
              <a:rPr lang="zh-CN" altLang="en-US"/>
              <a:t> </a:t>
            </a:r>
          </a:p>
          <a:p>
            <a:r>
              <a:rPr lang="zh-CN" altLang="en-US"/>
              <a:t>修改数据库用户属性 </a:t>
            </a:r>
          </a:p>
          <a:p>
            <a:pPr lvl="1"/>
            <a:r>
              <a:rPr lang="en-US" altLang="zh-CN"/>
              <a:t>alter user law_user with name=lawuser</a:t>
            </a:r>
          </a:p>
          <a:p>
            <a:pPr lvl="1"/>
            <a:r>
              <a:rPr lang="de-DE" altLang="zh-CN"/>
              <a:t>alter user user1 with default_schema=</a:t>
            </a:r>
            <a:r>
              <a:rPr lang="en-US" altLang="zh-CN"/>
              <a:t>sch</a:t>
            </a:r>
            <a:r>
              <a:rPr lang="zh-CN" altLang="en-US"/>
              <a:t> </a:t>
            </a:r>
          </a:p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4294967295"/>
          </p:nvPr>
        </p:nvSpPr>
        <p:spPr/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/>
            <a:fld id="{515BFCF5-F6B3-4BBA-97D1-A329A7F36CAF}" type="slidenum">
              <a:rPr lang="en-US" altLang="zh-CN" sz="1200">
                <a:solidFill>
                  <a:srgbClr val="FFFF89"/>
                </a:solidFill>
              </a:rPr>
              <a:pPr eaLnBrk="1" hangingPunct="1"/>
              <a:t>9</a:t>
            </a:fld>
            <a:endParaRPr lang="en-US" altLang="zh-CN" sz="1200">
              <a:solidFill>
                <a:srgbClr val="FFFF8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10265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自定义 1">
      <a:dk1>
        <a:srgbClr val="FFFF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奥斯汀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精装书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第一章 数据库技术基础3.0.potx" id="{0C4891AA-DFDA-423A-9AB5-40E3C2A9E7D8}" vid="{C2401741-280E-4530-B20C-76B9544EF2E8}"/>
    </a:ext>
  </a:extLst>
</a:theme>
</file>

<file path=ppt/theme/theme2.xml><?xml version="1.0" encoding="utf-8"?>
<a:theme xmlns:a="http://schemas.openxmlformats.org/drawingml/2006/main" name="Office 主题​​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800</TotalTime>
  <Words>1345</Words>
  <Application>Microsoft Office PowerPoint</Application>
  <PresentationFormat>宽屏</PresentationFormat>
  <Paragraphs>241</Paragraphs>
  <Slides>29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29</vt:i4>
      </vt:variant>
    </vt:vector>
  </HeadingPairs>
  <TitlesOfParts>
    <vt:vector size="38" baseType="lpstr">
      <vt:lpstr>华文琥珀</vt:lpstr>
      <vt:lpstr>楷体</vt:lpstr>
      <vt:lpstr>宋体</vt:lpstr>
      <vt:lpstr>幼圆</vt:lpstr>
      <vt:lpstr>Arial</vt:lpstr>
      <vt:lpstr>Century Gothic</vt:lpstr>
      <vt:lpstr>Consolas</vt:lpstr>
      <vt:lpstr>Times New Roman</vt:lpstr>
      <vt:lpstr>Office 主题​​</vt:lpstr>
      <vt:lpstr>9</vt:lpstr>
      <vt:lpstr>SQL Server用户分类</vt:lpstr>
      <vt:lpstr>如何设置服务器登录验证方式</vt:lpstr>
      <vt:lpstr>创建登录帐号</vt:lpstr>
      <vt:lpstr>设置登录帐号的服务器角色</vt:lpstr>
      <vt:lpstr>附加密码限制</vt:lpstr>
      <vt:lpstr>修改登录帐号属性</vt:lpstr>
      <vt:lpstr>查询登录帐号信息</vt:lpstr>
      <vt:lpstr>管理数据库用户</vt:lpstr>
      <vt:lpstr>guest、dbo用户</vt:lpstr>
      <vt:lpstr>db_owner与public角色</vt:lpstr>
      <vt:lpstr>查询数据库用户属性</vt:lpstr>
      <vt:lpstr>查看当前数据库用户</vt:lpstr>
      <vt:lpstr>架构</vt:lpstr>
      <vt:lpstr>权限管理的三个命令</vt:lpstr>
      <vt:lpstr>查询所有权限</vt:lpstr>
      <vt:lpstr>授予服务器权限</vt:lpstr>
      <vt:lpstr>查询登录帐号的服务器权限</vt:lpstr>
      <vt:lpstr>授予用户数据库权限</vt:lpstr>
      <vt:lpstr>查询用户的数据库权限</vt:lpstr>
      <vt:lpstr>授予用户架构权限</vt:lpstr>
      <vt:lpstr>查询用户的架构权限</vt:lpstr>
      <vt:lpstr>授予用户对象权限</vt:lpstr>
      <vt:lpstr>查询用户的对象权限</vt:lpstr>
      <vt:lpstr>使用fn_my_permissions系统函数查询自身权限</vt:lpstr>
      <vt:lpstr>关于角色</vt:lpstr>
      <vt:lpstr>查询角色及其成员信息</vt:lpstr>
      <vt:lpstr>总结：赋予不同层次的权限</vt:lpstr>
      <vt:lpstr>实例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gupt</cp:lastModifiedBy>
  <cp:revision>378</cp:revision>
  <dcterms:created xsi:type="dcterms:W3CDTF">2015-08-21T10:03:15Z</dcterms:created>
  <dcterms:modified xsi:type="dcterms:W3CDTF">2024-04-10T09:15:57Z</dcterms:modified>
</cp:coreProperties>
</file>